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509" r:id="rId2"/>
    <p:sldId id="587" r:id="rId3"/>
    <p:sldId id="607" r:id="rId4"/>
    <p:sldId id="611" r:id="rId5"/>
    <p:sldId id="620" r:id="rId6"/>
    <p:sldId id="612" r:id="rId7"/>
    <p:sldId id="613" r:id="rId8"/>
    <p:sldId id="622" r:id="rId9"/>
    <p:sldId id="621" r:id="rId10"/>
    <p:sldId id="623" r:id="rId11"/>
    <p:sldId id="624" r:id="rId12"/>
    <p:sldId id="625" r:id="rId13"/>
    <p:sldId id="627" r:id="rId14"/>
    <p:sldId id="628" r:id="rId15"/>
    <p:sldId id="626" r:id="rId16"/>
    <p:sldId id="629" r:id="rId17"/>
    <p:sldId id="632" r:id="rId18"/>
    <p:sldId id="630" r:id="rId19"/>
    <p:sldId id="631" r:id="rId20"/>
    <p:sldId id="633" r:id="rId21"/>
    <p:sldId id="634" r:id="rId22"/>
    <p:sldId id="635" r:id="rId23"/>
    <p:sldId id="636" r:id="rId2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2B2B2"/>
    <a:srgbClr val="C0C0C0"/>
    <a:srgbClr val="008080"/>
    <a:srgbClr val="00CC99"/>
    <a:srgbClr val="800000"/>
    <a:srgbClr val="660066"/>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99821" autoAdjust="0"/>
  </p:normalViewPr>
  <p:slideViewPr>
    <p:cSldViewPr>
      <p:cViewPr>
        <p:scale>
          <a:sx n="66" d="100"/>
          <a:sy n="66" d="100"/>
        </p:scale>
        <p:origin x="-1272"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74891-0568-4F42-943B-92834EA0DC55}"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tr-TR"/>
        </a:p>
      </dgm:t>
    </dgm:pt>
    <dgm:pt modelId="{6E202A9F-654C-4304-BA3A-4279C9614EA7}">
      <dgm:prSet/>
      <dgm:spPr/>
      <dgm:t>
        <a:bodyPr/>
        <a:lstStyle/>
        <a:p>
          <a:pPr rtl="0"/>
          <a:r>
            <a:rPr lang="tr-TR" baseline="0" dirty="0" smtClean="0"/>
            <a:t>Geri bildirim</a:t>
          </a:r>
          <a:endParaRPr lang="tr-TR" baseline="0" dirty="0"/>
        </a:p>
      </dgm:t>
    </dgm:pt>
    <dgm:pt modelId="{53357EFE-2886-47F1-850D-07C4150C99D3}" type="parTrans" cxnId="{F6A4E02C-8ADE-4EDC-8DCB-1922305027C8}">
      <dgm:prSet/>
      <dgm:spPr/>
      <dgm:t>
        <a:bodyPr/>
        <a:lstStyle/>
        <a:p>
          <a:endParaRPr lang="tr-TR"/>
        </a:p>
      </dgm:t>
    </dgm:pt>
    <dgm:pt modelId="{8F8AD2E5-385A-4AC9-9B7C-00916B3306C8}" type="sibTrans" cxnId="{F6A4E02C-8ADE-4EDC-8DCB-1922305027C8}">
      <dgm:prSet/>
      <dgm:spPr/>
      <dgm:t>
        <a:bodyPr/>
        <a:lstStyle/>
        <a:p>
          <a:endParaRPr lang="tr-TR"/>
        </a:p>
      </dgm:t>
    </dgm:pt>
    <dgm:pt modelId="{B915D47B-0EC6-46A4-A92E-2D967CEBDB9B}">
      <dgm:prSet/>
      <dgm:spPr/>
      <dgm:t>
        <a:bodyPr/>
        <a:lstStyle/>
        <a:p>
          <a:pPr rtl="0"/>
          <a:r>
            <a:rPr lang="tr-TR" baseline="0" dirty="0" smtClean="0"/>
            <a:t>İletişim</a:t>
          </a:r>
          <a:endParaRPr lang="tr-TR" baseline="0" dirty="0"/>
        </a:p>
      </dgm:t>
    </dgm:pt>
    <dgm:pt modelId="{F3517171-12D3-4B5C-B0BC-48691F9FA8B1}" type="parTrans" cxnId="{C14CCBA6-C898-4137-B378-26057A9E443C}">
      <dgm:prSet/>
      <dgm:spPr/>
      <dgm:t>
        <a:bodyPr/>
        <a:lstStyle/>
        <a:p>
          <a:endParaRPr lang="tr-TR"/>
        </a:p>
      </dgm:t>
    </dgm:pt>
    <dgm:pt modelId="{FB76B56A-0A68-4C92-A74D-ED79EB180294}" type="sibTrans" cxnId="{C14CCBA6-C898-4137-B378-26057A9E443C}">
      <dgm:prSet/>
      <dgm:spPr/>
      <dgm:t>
        <a:bodyPr/>
        <a:lstStyle/>
        <a:p>
          <a:endParaRPr lang="tr-TR"/>
        </a:p>
      </dgm:t>
    </dgm:pt>
    <dgm:pt modelId="{617EE546-8ED8-44F9-B6C2-113B1A3D3904}">
      <dgm:prSet/>
      <dgm:spPr/>
      <dgm:t>
        <a:bodyPr/>
        <a:lstStyle/>
        <a:p>
          <a:pPr rtl="0"/>
          <a:r>
            <a:rPr lang="tr-TR" baseline="0" dirty="0" smtClean="0"/>
            <a:t>Koordinasyon</a:t>
          </a:r>
          <a:endParaRPr lang="tr-TR" baseline="0" dirty="0"/>
        </a:p>
      </dgm:t>
    </dgm:pt>
    <dgm:pt modelId="{D810C7E1-F7A3-4599-82A9-A5E1AED087F7}" type="parTrans" cxnId="{AC999931-A0FC-43A2-A6E0-647C1250FAF1}">
      <dgm:prSet/>
      <dgm:spPr/>
      <dgm:t>
        <a:bodyPr/>
        <a:lstStyle/>
        <a:p>
          <a:endParaRPr lang="tr-TR"/>
        </a:p>
      </dgm:t>
    </dgm:pt>
    <dgm:pt modelId="{76216403-6F6E-458F-B4B1-08FDB1C94662}" type="sibTrans" cxnId="{AC999931-A0FC-43A2-A6E0-647C1250FAF1}">
      <dgm:prSet/>
      <dgm:spPr/>
      <dgm:t>
        <a:bodyPr/>
        <a:lstStyle/>
        <a:p>
          <a:endParaRPr lang="tr-TR"/>
        </a:p>
      </dgm:t>
    </dgm:pt>
    <dgm:pt modelId="{D4287CB3-8851-421A-A771-413345B8573F}">
      <dgm:prSet/>
      <dgm:spPr/>
      <dgm:t>
        <a:bodyPr/>
        <a:lstStyle/>
        <a:p>
          <a:pPr rtl="0"/>
          <a:r>
            <a:rPr lang="tr-TR" smtClean="0"/>
            <a:t>Karşılıklı Yarar</a:t>
          </a:r>
          <a:endParaRPr lang="tr-TR" baseline="0" dirty="0"/>
        </a:p>
      </dgm:t>
    </dgm:pt>
    <dgm:pt modelId="{79940B3C-A76A-45D8-8644-D1289C0D02A1}" type="parTrans" cxnId="{4B5E5429-0273-40C4-837D-463E7F76E1CE}">
      <dgm:prSet/>
      <dgm:spPr/>
      <dgm:t>
        <a:bodyPr/>
        <a:lstStyle/>
        <a:p>
          <a:endParaRPr lang="tr-TR"/>
        </a:p>
      </dgm:t>
    </dgm:pt>
    <dgm:pt modelId="{60296FA3-B36B-4D97-8546-814FAF5EFC50}" type="sibTrans" cxnId="{4B5E5429-0273-40C4-837D-463E7F76E1CE}">
      <dgm:prSet/>
      <dgm:spPr/>
      <dgm:t>
        <a:bodyPr/>
        <a:lstStyle/>
        <a:p>
          <a:endParaRPr lang="tr-TR"/>
        </a:p>
      </dgm:t>
    </dgm:pt>
    <dgm:pt modelId="{0419C9B1-0FBF-41EE-B15D-2E668CA7BB1E}" type="pres">
      <dgm:prSet presAssocID="{18174891-0568-4F42-943B-92834EA0DC55}" presName="compositeShape" presStyleCnt="0">
        <dgm:presLayoutVars>
          <dgm:chMax val="9"/>
          <dgm:dir/>
          <dgm:resizeHandles val="exact"/>
        </dgm:presLayoutVars>
      </dgm:prSet>
      <dgm:spPr/>
      <dgm:t>
        <a:bodyPr/>
        <a:lstStyle/>
        <a:p>
          <a:endParaRPr lang="tr-TR"/>
        </a:p>
      </dgm:t>
    </dgm:pt>
    <dgm:pt modelId="{FDA4F0D3-C986-48A4-B51D-5FA0503D4C01}" type="pres">
      <dgm:prSet presAssocID="{18174891-0568-4F42-943B-92834EA0DC55}" presName="triangle1" presStyleLbl="node1" presStyleIdx="0" presStyleCnt="4">
        <dgm:presLayoutVars>
          <dgm:bulletEnabled val="1"/>
        </dgm:presLayoutVars>
      </dgm:prSet>
      <dgm:spPr/>
      <dgm:t>
        <a:bodyPr/>
        <a:lstStyle/>
        <a:p>
          <a:endParaRPr lang="tr-TR"/>
        </a:p>
      </dgm:t>
    </dgm:pt>
    <dgm:pt modelId="{89496EA5-7B32-406C-AD9F-87D0664ECF48}" type="pres">
      <dgm:prSet presAssocID="{18174891-0568-4F42-943B-92834EA0DC55}" presName="triangle2" presStyleLbl="node1" presStyleIdx="1" presStyleCnt="4">
        <dgm:presLayoutVars>
          <dgm:bulletEnabled val="1"/>
        </dgm:presLayoutVars>
      </dgm:prSet>
      <dgm:spPr/>
      <dgm:t>
        <a:bodyPr/>
        <a:lstStyle/>
        <a:p>
          <a:endParaRPr lang="tr-TR"/>
        </a:p>
      </dgm:t>
    </dgm:pt>
    <dgm:pt modelId="{FB3F5A06-A543-4ADF-9F67-86306D5FB75E}" type="pres">
      <dgm:prSet presAssocID="{18174891-0568-4F42-943B-92834EA0DC55}" presName="triangle3" presStyleLbl="node1" presStyleIdx="2" presStyleCnt="4">
        <dgm:presLayoutVars>
          <dgm:bulletEnabled val="1"/>
        </dgm:presLayoutVars>
      </dgm:prSet>
      <dgm:spPr/>
      <dgm:t>
        <a:bodyPr/>
        <a:lstStyle/>
        <a:p>
          <a:endParaRPr lang="tr-TR"/>
        </a:p>
      </dgm:t>
    </dgm:pt>
    <dgm:pt modelId="{4D9F8D8B-B18A-46BC-8810-F2F14A5333F2}" type="pres">
      <dgm:prSet presAssocID="{18174891-0568-4F42-943B-92834EA0DC55}" presName="triangle4" presStyleLbl="node1" presStyleIdx="3" presStyleCnt="4">
        <dgm:presLayoutVars>
          <dgm:bulletEnabled val="1"/>
        </dgm:presLayoutVars>
      </dgm:prSet>
      <dgm:spPr/>
      <dgm:t>
        <a:bodyPr/>
        <a:lstStyle/>
        <a:p>
          <a:endParaRPr lang="tr-TR"/>
        </a:p>
      </dgm:t>
    </dgm:pt>
  </dgm:ptLst>
  <dgm:cxnLst>
    <dgm:cxn modelId="{C14CCBA6-C898-4137-B378-26057A9E443C}" srcId="{18174891-0568-4F42-943B-92834EA0DC55}" destId="{B915D47B-0EC6-46A4-A92E-2D967CEBDB9B}" srcOrd="0" destOrd="0" parTransId="{F3517171-12D3-4B5C-B0BC-48691F9FA8B1}" sibTransId="{FB76B56A-0A68-4C92-A74D-ED79EB180294}"/>
    <dgm:cxn modelId="{F6A4E02C-8ADE-4EDC-8DCB-1922305027C8}" srcId="{18174891-0568-4F42-943B-92834EA0DC55}" destId="{6E202A9F-654C-4304-BA3A-4279C9614EA7}" srcOrd="1" destOrd="0" parTransId="{53357EFE-2886-47F1-850D-07C4150C99D3}" sibTransId="{8F8AD2E5-385A-4AC9-9B7C-00916B3306C8}"/>
    <dgm:cxn modelId="{D0D1393F-CBD6-4E75-81B4-6EC8DB17C276}" type="presOf" srcId="{D4287CB3-8851-421A-A771-413345B8573F}" destId="{FB3F5A06-A543-4ADF-9F67-86306D5FB75E}" srcOrd="0" destOrd="0" presId="urn:microsoft.com/office/officeart/2005/8/layout/pyramid4"/>
    <dgm:cxn modelId="{3616E185-4509-4E0E-ADF6-64E84264F29D}" type="presOf" srcId="{6E202A9F-654C-4304-BA3A-4279C9614EA7}" destId="{89496EA5-7B32-406C-AD9F-87D0664ECF48}" srcOrd="0" destOrd="0" presId="urn:microsoft.com/office/officeart/2005/8/layout/pyramid4"/>
    <dgm:cxn modelId="{7E391B94-46BE-4868-B063-D7385A9D3EA8}" type="presOf" srcId="{18174891-0568-4F42-943B-92834EA0DC55}" destId="{0419C9B1-0FBF-41EE-B15D-2E668CA7BB1E}" srcOrd="0" destOrd="0" presId="urn:microsoft.com/office/officeart/2005/8/layout/pyramid4"/>
    <dgm:cxn modelId="{C41A4F6B-1262-40ED-86D8-D709B306199B}" type="presOf" srcId="{B915D47B-0EC6-46A4-A92E-2D967CEBDB9B}" destId="{FDA4F0D3-C986-48A4-B51D-5FA0503D4C01}" srcOrd="0" destOrd="0" presId="urn:microsoft.com/office/officeart/2005/8/layout/pyramid4"/>
    <dgm:cxn modelId="{313B8BC4-95C4-42DB-ADE7-E9E66AFB13E7}" type="presOf" srcId="{617EE546-8ED8-44F9-B6C2-113B1A3D3904}" destId="{4D9F8D8B-B18A-46BC-8810-F2F14A5333F2}" srcOrd="0" destOrd="0" presId="urn:microsoft.com/office/officeart/2005/8/layout/pyramid4"/>
    <dgm:cxn modelId="{4B5E5429-0273-40C4-837D-463E7F76E1CE}" srcId="{18174891-0568-4F42-943B-92834EA0DC55}" destId="{D4287CB3-8851-421A-A771-413345B8573F}" srcOrd="2" destOrd="0" parTransId="{79940B3C-A76A-45D8-8644-D1289C0D02A1}" sibTransId="{60296FA3-B36B-4D97-8546-814FAF5EFC50}"/>
    <dgm:cxn modelId="{AC999931-A0FC-43A2-A6E0-647C1250FAF1}" srcId="{18174891-0568-4F42-943B-92834EA0DC55}" destId="{617EE546-8ED8-44F9-B6C2-113B1A3D3904}" srcOrd="3" destOrd="0" parTransId="{D810C7E1-F7A3-4599-82A9-A5E1AED087F7}" sibTransId="{76216403-6F6E-458F-B4B1-08FDB1C94662}"/>
    <dgm:cxn modelId="{9260CCF5-5939-45E0-A3E4-8B5AAB408835}" type="presParOf" srcId="{0419C9B1-0FBF-41EE-B15D-2E668CA7BB1E}" destId="{FDA4F0D3-C986-48A4-B51D-5FA0503D4C01}" srcOrd="0" destOrd="0" presId="urn:microsoft.com/office/officeart/2005/8/layout/pyramid4"/>
    <dgm:cxn modelId="{3FCC0834-E866-48C7-A20D-DC38F3E33738}" type="presParOf" srcId="{0419C9B1-0FBF-41EE-B15D-2E668CA7BB1E}" destId="{89496EA5-7B32-406C-AD9F-87D0664ECF48}" srcOrd="1" destOrd="0" presId="urn:microsoft.com/office/officeart/2005/8/layout/pyramid4"/>
    <dgm:cxn modelId="{F32932D2-AFF6-40D3-B305-7104359784BC}" type="presParOf" srcId="{0419C9B1-0FBF-41EE-B15D-2E668CA7BB1E}" destId="{FB3F5A06-A543-4ADF-9F67-86306D5FB75E}" srcOrd="2" destOrd="0" presId="urn:microsoft.com/office/officeart/2005/8/layout/pyramid4"/>
    <dgm:cxn modelId="{FA602F52-D066-4B1C-8B01-3402A44A7187}" type="presParOf" srcId="{0419C9B1-0FBF-41EE-B15D-2E668CA7BB1E}" destId="{4D9F8D8B-B18A-46BC-8810-F2F14A5333F2}" srcOrd="3" destOrd="0" presId="urn:microsoft.com/office/officeart/2005/8/layout/pyramid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A4F0D3-C986-48A4-B51D-5FA0503D4C01}">
      <dsp:nvSpPr>
        <dsp:cNvPr id="0" name=""/>
        <dsp:cNvSpPr/>
      </dsp:nvSpPr>
      <dsp:spPr>
        <a:xfrm>
          <a:off x="2407920" y="0"/>
          <a:ext cx="2423160" cy="242316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baseline="0" dirty="0" smtClean="0"/>
            <a:t>İletişim</a:t>
          </a:r>
          <a:endParaRPr lang="tr-TR" sz="1400" kern="1200" baseline="0" dirty="0"/>
        </a:p>
      </dsp:txBody>
      <dsp:txXfrm>
        <a:off x="2407920" y="0"/>
        <a:ext cx="2423160" cy="2423160"/>
      </dsp:txXfrm>
    </dsp:sp>
    <dsp:sp modelId="{89496EA5-7B32-406C-AD9F-87D0664ECF48}">
      <dsp:nvSpPr>
        <dsp:cNvPr id="0" name=""/>
        <dsp:cNvSpPr/>
      </dsp:nvSpPr>
      <dsp:spPr>
        <a:xfrm>
          <a:off x="1196340" y="2423160"/>
          <a:ext cx="2423160" cy="242316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baseline="0" dirty="0" smtClean="0"/>
            <a:t>Geri bildirim</a:t>
          </a:r>
          <a:endParaRPr lang="tr-TR" sz="1400" kern="1200" baseline="0" dirty="0"/>
        </a:p>
      </dsp:txBody>
      <dsp:txXfrm>
        <a:off x="1196340" y="2423160"/>
        <a:ext cx="2423160" cy="2423160"/>
      </dsp:txXfrm>
    </dsp:sp>
    <dsp:sp modelId="{FB3F5A06-A543-4ADF-9F67-86306D5FB75E}">
      <dsp:nvSpPr>
        <dsp:cNvPr id="0" name=""/>
        <dsp:cNvSpPr/>
      </dsp:nvSpPr>
      <dsp:spPr>
        <a:xfrm rot="10800000">
          <a:off x="2407920" y="2423160"/>
          <a:ext cx="2423160" cy="242316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smtClean="0"/>
            <a:t>Karşılıklı Yarar</a:t>
          </a:r>
          <a:endParaRPr lang="tr-TR" sz="1400" kern="1200" baseline="0" dirty="0"/>
        </a:p>
      </dsp:txBody>
      <dsp:txXfrm rot="10800000">
        <a:off x="2407920" y="2423160"/>
        <a:ext cx="2423160" cy="2423160"/>
      </dsp:txXfrm>
    </dsp:sp>
    <dsp:sp modelId="{4D9F8D8B-B18A-46BC-8810-F2F14A5333F2}">
      <dsp:nvSpPr>
        <dsp:cNvPr id="0" name=""/>
        <dsp:cNvSpPr/>
      </dsp:nvSpPr>
      <dsp:spPr>
        <a:xfrm>
          <a:off x="3619500" y="2423160"/>
          <a:ext cx="2423160" cy="242316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baseline="0" dirty="0" smtClean="0"/>
            <a:t>Koordinasyon</a:t>
          </a:r>
          <a:endParaRPr lang="tr-TR" sz="1400" kern="1200" baseline="0" dirty="0"/>
        </a:p>
      </dsp:txBody>
      <dsp:txXfrm>
        <a:off x="3619500" y="2423160"/>
        <a:ext cx="2423160" cy="24231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A37ECAB-BC99-4EB8-9F23-B16C4B53A63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pPr>
              <a:defRPr/>
            </a:pPr>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pPr>
              <a:defRPr/>
            </a:pPr>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pPr>
              <a:defRPr/>
            </a:pPr>
            <a:r>
              <a:rPr lang="tr-TR" smtClean="0"/>
              <a:t>1</a:t>
            </a:r>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r>
              <a:rPr lang="tr-TR" smtClean="0"/>
              <a:t>1</a:t>
            </a:r>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r>
              <a:rPr lang="tr-TR" smtClean="0"/>
              <a:t>1</a:t>
            </a:r>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pPr>
              <a:defRPr/>
            </a:pPr>
            <a:endParaRPr lang="tr-TR"/>
          </a:p>
        </p:txBody>
      </p:sp>
      <p:sp>
        <p:nvSpPr>
          <p:cNvPr id="9" name="8 Slayt Numarası Yer Tutucusu"/>
          <p:cNvSpPr>
            <a:spLocks noGrp="1"/>
          </p:cNvSpPr>
          <p:nvPr>
            <p:ph type="sldNum" sz="quarter" idx="15"/>
          </p:nvPr>
        </p:nvSpPr>
        <p:spPr/>
        <p:txBody>
          <a:bodyPr rtlCol="0"/>
          <a:lstStyle/>
          <a:p>
            <a:pPr>
              <a:defRPr/>
            </a:pPr>
            <a:r>
              <a:rPr lang="tr-TR" smtClean="0"/>
              <a:t>1</a:t>
            </a:r>
            <a:endParaRPr lang="tr-TR"/>
          </a:p>
        </p:txBody>
      </p:sp>
      <p:sp>
        <p:nvSpPr>
          <p:cNvPr id="10" name="9 Altbilgi Yer Tutucusu"/>
          <p:cNvSpPr>
            <a:spLocks noGrp="1"/>
          </p:cNvSpPr>
          <p:nvPr>
            <p:ph type="ftr" sz="quarter" idx="16"/>
          </p:nvPr>
        </p:nvSpPr>
        <p:spPr/>
        <p:txBody>
          <a:bodyPr rtlCol="0"/>
          <a:lstStyle/>
          <a:p>
            <a:pPr>
              <a:defRPr/>
            </a:pP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pPr>
              <a:defRPr/>
            </a:pPr>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pPr>
              <a:defRPr/>
            </a:pPr>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pPr>
              <a:defRPr/>
            </a:pPr>
            <a:r>
              <a:rPr lang="tr-TR" smtClean="0"/>
              <a:t>1</a:t>
            </a:r>
            <a:endParaRPr lang="tr-T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r>
              <a:rPr lang="tr-TR" smtClean="0"/>
              <a:t>1</a:t>
            </a:r>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r>
              <a:rPr lang="tr-TR" smtClean="0"/>
              <a:t>1</a:t>
            </a:r>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pPr>
              <a:defRPr/>
            </a:pPr>
            <a:endParaRPr lang="tr-TR"/>
          </a:p>
        </p:txBody>
      </p:sp>
      <p:sp>
        <p:nvSpPr>
          <p:cNvPr id="7" name="6 Slayt Numarası Yer Tutucusu"/>
          <p:cNvSpPr>
            <a:spLocks noGrp="1"/>
          </p:cNvSpPr>
          <p:nvPr>
            <p:ph type="sldNum" sz="quarter" idx="11"/>
          </p:nvPr>
        </p:nvSpPr>
        <p:spPr/>
        <p:txBody>
          <a:bodyPr rtlCol="0"/>
          <a:lstStyle/>
          <a:p>
            <a:pPr>
              <a:defRPr/>
            </a:pPr>
            <a:r>
              <a:rPr lang="tr-TR" smtClean="0"/>
              <a:t>1</a:t>
            </a:r>
            <a:endParaRPr lang="tr-TR"/>
          </a:p>
        </p:txBody>
      </p:sp>
      <p:sp>
        <p:nvSpPr>
          <p:cNvPr id="8" name="7 Altbilgi Yer Tutucusu"/>
          <p:cNvSpPr>
            <a:spLocks noGrp="1"/>
          </p:cNvSpPr>
          <p:nvPr>
            <p:ph type="ftr" sz="quarter" idx="12"/>
          </p:nvPr>
        </p:nvSpPr>
        <p:spPr/>
        <p:txBody>
          <a:bodyPr rtlCol="0"/>
          <a:lstStyle/>
          <a:p>
            <a:pPr>
              <a:defRPr/>
            </a:pPr>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r>
              <a:rPr lang="tr-TR" smtClean="0"/>
              <a:t>1</a:t>
            </a:r>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pPr>
              <a:defRPr/>
            </a:pPr>
            <a:endParaRPr lang="tr-TR"/>
          </a:p>
        </p:txBody>
      </p:sp>
      <p:sp>
        <p:nvSpPr>
          <p:cNvPr id="22" name="21 Slayt Numarası Yer Tutucusu"/>
          <p:cNvSpPr>
            <a:spLocks noGrp="1"/>
          </p:cNvSpPr>
          <p:nvPr>
            <p:ph type="sldNum" sz="quarter" idx="15"/>
          </p:nvPr>
        </p:nvSpPr>
        <p:spPr/>
        <p:txBody>
          <a:bodyPr rtlCol="0"/>
          <a:lstStyle/>
          <a:p>
            <a:pPr>
              <a:defRPr/>
            </a:pPr>
            <a:r>
              <a:rPr lang="tr-TR" smtClean="0"/>
              <a:t>1</a:t>
            </a:r>
            <a:endParaRPr lang="tr-TR"/>
          </a:p>
        </p:txBody>
      </p:sp>
      <p:sp>
        <p:nvSpPr>
          <p:cNvPr id="23" name="22 Altbilgi Yer Tutucusu"/>
          <p:cNvSpPr>
            <a:spLocks noGrp="1"/>
          </p:cNvSpPr>
          <p:nvPr>
            <p:ph type="ftr" sz="quarter" idx="16"/>
          </p:nvPr>
        </p:nvSpPr>
        <p:spPr/>
        <p:txBody>
          <a:bodyPr rtlCol="0"/>
          <a:lstStyle/>
          <a:p>
            <a:pPr>
              <a:defRPr/>
            </a:pPr>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pPr>
              <a:defRPr/>
            </a:pPr>
            <a:endParaRPr lang="tr-TR"/>
          </a:p>
        </p:txBody>
      </p:sp>
      <p:sp>
        <p:nvSpPr>
          <p:cNvPr id="18" name="17 Slayt Numarası Yer Tutucusu"/>
          <p:cNvSpPr>
            <a:spLocks noGrp="1"/>
          </p:cNvSpPr>
          <p:nvPr>
            <p:ph type="sldNum" sz="quarter" idx="11"/>
          </p:nvPr>
        </p:nvSpPr>
        <p:spPr/>
        <p:txBody>
          <a:bodyPr rtlCol="0"/>
          <a:lstStyle/>
          <a:p>
            <a:pPr>
              <a:defRPr/>
            </a:pPr>
            <a:r>
              <a:rPr lang="tr-TR" smtClean="0"/>
              <a:t>1</a:t>
            </a:r>
            <a:endParaRPr lang="tr-TR"/>
          </a:p>
        </p:txBody>
      </p:sp>
      <p:sp>
        <p:nvSpPr>
          <p:cNvPr id="21" name="20 Altbilgi Yer Tutucusu"/>
          <p:cNvSpPr>
            <a:spLocks noGrp="1"/>
          </p:cNvSpPr>
          <p:nvPr>
            <p:ph type="ftr" sz="quarter" idx="12"/>
          </p:nvPr>
        </p:nvSpPr>
        <p:spPr/>
        <p:txBody>
          <a:bodyPr rtlCol="0"/>
          <a:lstStyle/>
          <a:p>
            <a:pPr>
              <a:defRPr/>
            </a:pPr>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r>
              <a:rPr lang="tr-TR" smtClean="0"/>
              <a:t>1</a:t>
            </a:r>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ctrTitle"/>
          </p:nvPr>
        </p:nvSpPr>
        <p:spPr>
          <a:xfrm>
            <a:off x="2000232" y="1714488"/>
            <a:ext cx="6715172" cy="2286016"/>
          </a:xfrm>
        </p:spPr>
        <p:style>
          <a:lnRef idx="3">
            <a:schemeClr val="lt1"/>
          </a:lnRef>
          <a:fillRef idx="1">
            <a:schemeClr val="accent1"/>
          </a:fillRef>
          <a:effectRef idx="1">
            <a:schemeClr val="accent1"/>
          </a:effectRef>
          <a:fontRef idx="minor">
            <a:schemeClr val="lt1"/>
          </a:fontRef>
        </p:style>
        <p:txBody>
          <a:bodyPr>
            <a:normAutofit/>
          </a:bodyPr>
          <a:lstStyle/>
          <a:p>
            <a:pPr algn="ctr">
              <a:defRPr/>
            </a:pPr>
            <a:r>
              <a:rPr lang="tr-TR" sz="4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GÖNÜLLÜ YÖNETİMİ</a:t>
            </a:r>
            <a:br>
              <a:rPr lang="tr-TR" sz="4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tr-TR" sz="4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SUNUMU</a:t>
            </a:r>
            <a:br>
              <a:rPr lang="tr-TR" sz="4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en-US" sz="4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7" name="Picture 3" descr="C:\Users\casper\Desktop\letterhead.jpg"/>
          <p:cNvPicPr>
            <a:picLocks noChangeAspect="1" noChangeArrowheads="1"/>
          </p:cNvPicPr>
          <p:nvPr/>
        </p:nvPicPr>
        <p:blipFill>
          <a:blip r:embed="rId2" cstate="print"/>
          <a:srcRect/>
          <a:stretch>
            <a:fillRect/>
          </a:stretch>
        </p:blipFill>
        <p:spPr bwMode="auto">
          <a:xfrm>
            <a:off x="1941515" y="5599112"/>
            <a:ext cx="720248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3">
            <a:schemeClr val="lt1"/>
          </a:lnRef>
          <a:fillRef idx="1">
            <a:schemeClr val="accent1"/>
          </a:fillRef>
          <a:effectRef idx="1">
            <a:schemeClr val="accent1"/>
          </a:effectRef>
          <a:fontRef idx="minor">
            <a:schemeClr val="lt1"/>
          </a:fontRef>
        </p:style>
        <p:txBody>
          <a:bodyPr>
            <a:normAutofit/>
          </a:bodyPr>
          <a:lstStyle/>
          <a:p>
            <a:pPr algn="ctr"/>
            <a:r>
              <a:rPr lang="tr-TR" dirty="0" smtClean="0">
                <a:latin typeface="Times New Roman" pitchFamily="18" charset="0"/>
                <a:cs typeface="Times New Roman" pitchFamily="18" charset="0"/>
              </a:rPr>
              <a:t>GÖNÜLLÜLERLE İŞBİRLİĞİ VE SÜRECİN YÖNETİLMESİ</a:t>
            </a:r>
            <a:br>
              <a:rPr lang="tr-TR" dirty="0" smtClean="0">
                <a:latin typeface="Times New Roman" pitchFamily="18" charset="0"/>
                <a:cs typeface="Times New Roman" pitchFamily="18" charset="0"/>
              </a:rPr>
            </a:br>
            <a:endParaRPr lang="tr-TR"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2000232" y="5599112"/>
            <a:ext cx="7143768"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29576" cy="1143000"/>
          </a:xfrm>
        </p:spPr>
        <p:style>
          <a:lnRef idx="2">
            <a:schemeClr val="accent1"/>
          </a:lnRef>
          <a:fillRef idx="1">
            <a:schemeClr val="lt1"/>
          </a:fillRef>
          <a:effectRef idx="0">
            <a:schemeClr val="accent1"/>
          </a:effectRef>
          <a:fontRef idx="minor">
            <a:schemeClr val="dk1"/>
          </a:fontRef>
        </p:style>
        <p:txBody>
          <a:bodyPr>
            <a:normAutofit/>
          </a:bodyPr>
          <a:lstStyle/>
          <a:p>
            <a:r>
              <a:rPr lang="tr-TR" dirty="0" smtClean="0">
                <a:latin typeface="Times New Roman" pitchFamily="18" charset="0"/>
                <a:cs typeface="Times New Roman" pitchFamily="18" charset="0"/>
              </a:rPr>
              <a:t>GÖNÜLLÜLERLE İŞBİRLİĞİ VE SÜRECİN YÖNETİLMESİ</a:t>
            </a:r>
            <a:endParaRPr lang="tr-TR"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457200" y="1600201"/>
          <a:ext cx="7115196" cy="4257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C:\Users\casper\Desktop\letterhead.jpg"/>
          <p:cNvPicPr>
            <a:picLocks noChangeAspect="1" noChangeArrowheads="1"/>
          </p:cNvPicPr>
          <p:nvPr/>
        </p:nvPicPr>
        <p:blipFill>
          <a:blip r:embed="rId6" cstate="print"/>
          <a:srcRect/>
          <a:stretch>
            <a:fillRect/>
          </a:stretch>
        </p:blipFill>
        <p:spPr bwMode="auto">
          <a:xfrm>
            <a:off x="428596" y="5632676"/>
            <a:ext cx="7500989" cy="122532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tr-TR" dirty="0" smtClean="0">
                <a:latin typeface="Times New Roman" pitchFamily="18" charset="0"/>
                <a:cs typeface="Times New Roman" pitchFamily="18" charset="0"/>
              </a:rPr>
              <a:t>GÖNÜLLÜLERLE İŞBİRLİĞİNİN ADIMLARI</a:t>
            </a:r>
            <a:endParaRPr lang="tr-TR" dirty="0">
              <a:latin typeface="Times New Roman" pitchFamily="18" charset="0"/>
              <a:cs typeface="Times New Roman" pitchFamily="18" charset="0"/>
            </a:endParaRPr>
          </a:p>
        </p:txBody>
      </p:sp>
      <p:pic>
        <p:nvPicPr>
          <p:cNvPr id="3074" name="Picture 2"/>
          <p:cNvPicPr>
            <a:picLocks noGrp="1" noChangeAspect="1" noChangeArrowheads="1"/>
          </p:cNvPicPr>
          <p:nvPr>
            <p:ph sz="quarter" idx="1"/>
          </p:nvPr>
        </p:nvPicPr>
        <p:blipFill>
          <a:blip r:embed="rId2" cstate="print"/>
          <a:stretch>
            <a:fillRect/>
          </a:stretch>
        </p:blipFill>
        <p:spPr bwMode="auto">
          <a:xfrm>
            <a:off x="928662" y="1500174"/>
            <a:ext cx="6000791" cy="4355200"/>
          </a:xfrm>
          <a:prstGeom prst="rect">
            <a:avLst/>
          </a:prstGeom>
          <a:noFill/>
          <a:ln w="9525">
            <a:noFill/>
            <a:miter lim="800000"/>
            <a:headEnd/>
            <a:tailEnd/>
          </a:ln>
        </p:spPr>
      </p:pic>
      <p:pic>
        <p:nvPicPr>
          <p:cNvPr id="4" name="Picture 3" descr="C:\Users\casper\Desktop\letterhead.jpg"/>
          <p:cNvPicPr>
            <a:picLocks noChangeAspect="1" noChangeArrowheads="1"/>
          </p:cNvPicPr>
          <p:nvPr/>
        </p:nvPicPr>
        <p:blipFill>
          <a:blip r:embed="rId3"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7758138" cy="774720"/>
          </a:xfrm>
        </p:spPr>
        <p:style>
          <a:lnRef idx="2">
            <a:schemeClr val="accent1"/>
          </a:lnRef>
          <a:fillRef idx="1">
            <a:schemeClr val="lt1"/>
          </a:fillRef>
          <a:effectRef idx="0">
            <a:schemeClr val="accent1"/>
          </a:effectRef>
          <a:fontRef idx="minor">
            <a:schemeClr val="dk1"/>
          </a:fontRef>
        </p:style>
        <p:txBody>
          <a:bodyPr/>
          <a:lstStyle/>
          <a:p>
            <a:r>
              <a:rPr lang="tr-TR" dirty="0" smtClean="0">
                <a:latin typeface="Times New Roman" pitchFamily="18" charset="0"/>
                <a:cs typeface="Times New Roman" pitchFamily="18" charset="0"/>
              </a:rPr>
              <a:t>1-GÖNÜLLÜ KAZANMA</a:t>
            </a:r>
            <a:endParaRPr lang="tr-TR"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tr-TR" dirty="0" smtClean="0">
                <a:latin typeface="Times New Roman" pitchFamily="18" charset="0"/>
                <a:cs typeface="Times New Roman" pitchFamily="18" charset="0"/>
              </a:rPr>
              <a:t>Gönüllülere ulaşmak için kullanılacak kanallar; </a:t>
            </a:r>
          </a:p>
          <a:p>
            <a:pPr lvl="1"/>
            <a:r>
              <a:rPr lang="tr-TR" dirty="0" smtClean="0">
                <a:latin typeface="Times New Roman" pitchFamily="18" charset="0"/>
                <a:cs typeface="Times New Roman" pitchFamily="18" charset="0"/>
              </a:rPr>
              <a:t>İnternet sitesi, </a:t>
            </a:r>
          </a:p>
          <a:p>
            <a:pPr lvl="1"/>
            <a:r>
              <a:rPr lang="tr-TR" dirty="0" smtClean="0">
                <a:latin typeface="Times New Roman" pitchFamily="18" charset="0"/>
                <a:cs typeface="Times New Roman" pitchFamily="18" charset="0"/>
              </a:rPr>
              <a:t>Üniversiteler, </a:t>
            </a:r>
          </a:p>
          <a:p>
            <a:pPr lvl="1"/>
            <a:r>
              <a:rPr lang="tr-TR" dirty="0" smtClean="0">
                <a:latin typeface="Times New Roman" pitchFamily="18" charset="0"/>
                <a:cs typeface="Times New Roman" pitchFamily="18" charset="0"/>
              </a:rPr>
              <a:t>Eğitim programları, </a:t>
            </a:r>
          </a:p>
          <a:p>
            <a:pPr lvl="1"/>
            <a:r>
              <a:rPr lang="tr-TR" dirty="0" smtClean="0">
                <a:latin typeface="Times New Roman" pitchFamily="18" charset="0"/>
                <a:cs typeface="Times New Roman" pitchFamily="18" charset="0"/>
              </a:rPr>
              <a:t>Kitle iletişim araçları,</a:t>
            </a:r>
          </a:p>
          <a:p>
            <a:pPr lvl="1"/>
            <a:r>
              <a:rPr lang="tr-TR" dirty="0" smtClean="0">
                <a:latin typeface="Times New Roman" pitchFamily="18" charset="0"/>
                <a:cs typeface="Times New Roman" pitchFamily="18" charset="0"/>
              </a:rPr>
              <a:t>Doğrudan postalama</a:t>
            </a:r>
            <a:endParaRPr lang="tr-TR"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43890" cy="1143000"/>
          </a:xfrm>
        </p:spPr>
        <p:style>
          <a:lnRef idx="2">
            <a:schemeClr val="accent1"/>
          </a:lnRef>
          <a:fillRef idx="1">
            <a:schemeClr val="lt1"/>
          </a:fillRef>
          <a:effectRef idx="0">
            <a:schemeClr val="accent1"/>
          </a:effectRef>
          <a:fontRef idx="minor">
            <a:schemeClr val="dk1"/>
          </a:fontRef>
        </p:style>
        <p:txBody>
          <a:bodyPr>
            <a:normAutofit/>
          </a:bodyPr>
          <a:lstStyle/>
          <a:p>
            <a:r>
              <a:rPr lang="tr-TR" dirty="0" smtClean="0">
                <a:latin typeface="Times New Roman" pitchFamily="18" charset="0"/>
                <a:cs typeface="Times New Roman" pitchFamily="18" charset="0"/>
              </a:rPr>
              <a:t>2) GÖNÜLLÜ ORYANTASYONU (YÖNLENDİRMESİ)</a:t>
            </a:r>
            <a:endParaRPr lang="tr-TR"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00034" y="1357298"/>
            <a:ext cx="7358114" cy="4357718"/>
          </a:xfrm>
        </p:spPr>
        <p:txBody>
          <a:bodyPr>
            <a:noAutofit/>
          </a:bodyPr>
          <a:lstStyle/>
          <a:p>
            <a:r>
              <a:rPr lang="tr-TR" sz="1500" dirty="0" smtClean="0">
                <a:latin typeface="Times New Roman" pitchFamily="18" charset="0"/>
                <a:cs typeface="Times New Roman" pitchFamily="18" charset="0"/>
              </a:rPr>
              <a:t>Kuruluşun geçmişi,</a:t>
            </a:r>
          </a:p>
          <a:p>
            <a:r>
              <a:rPr lang="tr-TR" sz="1500" dirty="0" smtClean="0">
                <a:latin typeface="Times New Roman" pitchFamily="18" charset="0"/>
                <a:cs typeface="Times New Roman" pitchFamily="18" charset="0"/>
              </a:rPr>
              <a:t>Misyonu (amacı),</a:t>
            </a:r>
          </a:p>
          <a:p>
            <a:r>
              <a:rPr lang="tr-TR" sz="1500" dirty="0" smtClean="0">
                <a:latin typeface="Times New Roman" pitchFamily="18" charset="0"/>
                <a:cs typeface="Times New Roman" pitchFamily="18" charset="0"/>
              </a:rPr>
              <a:t>Hedefleri,</a:t>
            </a:r>
          </a:p>
          <a:p>
            <a:r>
              <a:rPr lang="tr-TR" sz="1500" dirty="0" smtClean="0">
                <a:latin typeface="Times New Roman" pitchFamily="18" charset="0"/>
                <a:cs typeface="Times New Roman" pitchFamily="18" charset="0"/>
              </a:rPr>
              <a:t>Program ve hizmetleri,</a:t>
            </a:r>
          </a:p>
          <a:p>
            <a:r>
              <a:rPr lang="tr-TR" sz="1500" dirty="0" smtClean="0">
                <a:latin typeface="Times New Roman" pitchFamily="18" charset="0"/>
                <a:cs typeface="Times New Roman" pitchFamily="18" charset="0"/>
              </a:rPr>
              <a:t>Gelecek planları,</a:t>
            </a:r>
          </a:p>
          <a:p>
            <a:r>
              <a:rPr lang="tr-TR" sz="1500" dirty="0" smtClean="0">
                <a:latin typeface="Times New Roman" pitchFamily="18" charset="0"/>
                <a:cs typeface="Times New Roman" pitchFamily="18" charset="0"/>
              </a:rPr>
              <a:t>Organizasyon yapısı</a:t>
            </a:r>
          </a:p>
          <a:p>
            <a:r>
              <a:rPr lang="tr-TR" sz="1500" dirty="0" smtClean="0">
                <a:latin typeface="Times New Roman" pitchFamily="18" charset="0"/>
                <a:cs typeface="Times New Roman" pitchFamily="18" charset="0"/>
              </a:rPr>
              <a:t>Profesyonel ekip</a:t>
            </a:r>
          </a:p>
          <a:p>
            <a:r>
              <a:rPr lang="tr-TR" sz="1500" dirty="0" smtClean="0">
                <a:latin typeface="Times New Roman" pitchFamily="18" charset="0"/>
                <a:cs typeface="Times New Roman" pitchFamily="18" charset="0"/>
              </a:rPr>
              <a:t>Hizmet kapsamı</a:t>
            </a:r>
          </a:p>
          <a:p>
            <a:r>
              <a:rPr lang="tr-TR" sz="1500" dirty="0" smtClean="0">
                <a:latin typeface="Times New Roman" pitchFamily="18" charset="0"/>
                <a:cs typeface="Times New Roman" pitchFamily="18" charset="0"/>
              </a:rPr>
              <a:t>Projeler,</a:t>
            </a:r>
          </a:p>
          <a:p>
            <a:r>
              <a:rPr lang="tr-TR" sz="1500" dirty="0" smtClean="0">
                <a:latin typeface="Times New Roman" pitchFamily="18" charset="0"/>
                <a:cs typeface="Times New Roman" pitchFamily="18" charset="0"/>
              </a:rPr>
              <a:t>Diğer kuruluşlarla işbirlikleri,</a:t>
            </a:r>
          </a:p>
          <a:p>
            <a:r>
              <a:rPr lang="tr-TR" sz="1500" dirty="0" smtClean="0">
                <a:latin typeface="Times New Roman" pitchFamily="18" charset="0"/>
                <a:cs typeface="Times New Roman" pitchFamily="18" charset="0"/>
              </a:rPr>
              <a:t>İşleyişi ve yasal çerçeveleri,</a:t>
            </a:r>
          </a:p>
          <a:p>
            <a:r>
              <a:rPr lang="tr-TR" sz="1500" dirty="0" smtClean="0">
                <a:latin typeface="Times New Roman" pitchFamily="18" charset="0"/>
                <a:cs typeface="Times New Roman" pitchFamily="18" charset="0"/>
              </a:rPr>
              <a:t>Kurumun gönüllü politikası,</a:t>
            </a:r>
          </a:p>
          <a:p>
            <a:r>
              <a:rPr lang="tr-TR" sz="1500" dirty="0" smtClean="0">
                <a:latin typeface="Times New Roman" pitchFamily="18" charset="0"/>
                <a:cs typeface="Times New Roman" pitchFamily="18" charset="0"/>
              </a:rPr>
              <a:t>Eğitim,</a:t>
            </a:r>
          </a:p>
          <a:p>
            <a:r>
              <a:rPr lang="tr-TR" sz="1500" dirty="0" smtClean="0">
                <a:latin typeface="Times New Roman" pitchFamily="18" charset="0"/>
                <a:cs typeface="Times New Roman" pitchFamily="18" charset="0"/>
              </a:rPr>
              <a:t>Ekip ile tanıştırma, başka kurumlara/mekânlara ziyaret</a:t>
            </a:r>
            <a:endParaRPr lang="tr-TR" sz="1500"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7615262" cy="917596"/>
          </a:xfrm>
        </p:spPr>
        <p:style>
          <a:lnRef idx="2">
            <a:schemeClr val="accent1"/>
          </a:lnRef>
          <a:fillRef idx="1">
            <a:schemeClr val="lt1"/>
          </a:fillRef>
          <a:effectRef idx="0">
            <a:schemeClr val="accent1"/>
          </a:effectRef>
          <a:fontRef idx="minor">
            <a:schemeClr val="dk1"/>
          </a:fontRef>
        </p:style>
        <p:txBody>
          <a:bodyPr/>
          <a:lstStyle/>
          <a:p>
            <a:r>
              <a:rPr lang="tr-TR" dirty="0" smtClean="0">
                <a:latin typeface="Comic Sans MS" pitchFamily="66" charset="0"/>
              </a:rPr>
              <a:t>3) GÖNÜLLÜ İŞ TANIMI</a:t>
            </a:r>
            <a:endParaRPr lang="tr-TR" dirty="0">
              <a:latin typeface="Comic Sans MS" pitchFamily="66" charset="0"/>
            </a:endParaRPr>
          </a:p>
        </p:txBody>
      </p:sp>
      <p:sp>
        <p:nvSpPr>
          <p:cNvPr id="3" name="Content Placeholder 2"/>
          <p:cNvSpPr>
            <a:spLocks noGrp="1"/>
          </p:cNvSpPr>
          <p:nvPr>
            <p:ph sz="quarter" idx="1"/>
          </p:nvPr>
        </p:nvSpPr>
        <p:spPr>
          <a:xfrm>
            <a:off x="500034" y="1214422"/>
            <a:ext cx="7467600" cy="4873752"/>
          </a:xfrm>
        </p:spPr>
        <p:txBody>
          <a:bodyPr>
            <a:noAutofit/>
          </a:bodyPr>
          <a:lstStyle/>
          <a:p>
            <a:r>
              <a:rPr lang="tr-TR" sz="1800" dirty="0" smtClean="0">
                <a:latin typeface="Comic Sans MS" pitchFamily="66" charset="0"/>
              </a:rPr>
              <a:t>Gönüllü işin adı,</a:t>
            </a:r>
          </a:p>
          <a:p>
            <a:r>
              <a:rPr lang="tr-TR" sz="1800" dirty="0" smtClean="0">
                <a:latin typeface="Comic Sans MS" pitchFamily="66" charset="0"/>
              </a:rPr>
              <a:t>Gönüllü işin amacı ve hedefleri; </a:t>
            </a:r>
          </a:p>
          <a:p>
            <a:r>
              <a:rPr lang="tr-TR" sz="1800" dirty="0" smtClean="0">
                <a:latin typeface="Comic Sans MS" pitchFamily="66" charset="0"/>
              </a:rPr>
              <a:t>Yapılan çalışmanın sonucunda sağlanacak olan yarar ve yaratılacak olan değişim,</a:t>
            </a:r>
          </a:p>
          <a:p>
            <a:r>
              <a:rPr lang="tr-TR" sz="1800" dirty="0" smtClean="0">
                <a:latin typeface="Comic Sans MS" pitchFamily="66" charset="0"/>
              </a:rPr>
              <a:t>Yürütülecek etkinlikler,</a:t>
            </a:r>
          </a:p>
          <a:p>
            <a:r>
              <a:rPr lang="tr-TR" sz="1800" dirty="0" smtClean="0">
                <a:latin typeface="Comic Sans MS" pitchFamily="66" charset="0"/>
              </a:rPr>
              <a:t>Çalışmanın tahmini süresi ve tamamlanacağı zaman,</a:t>
            </a:r>
          </a:p>
          <a:p>
            <a:r>
              <a:rPr lang="tr-TR" sz="1800" dirty="0" smtClean="0">
                <a:latin typeface="Comic Sans MS" pitchFamily="66" charset="0"/>
              </a:rPr>
              <a:t>Gönüllünün ne kadar zaman ayırmasının beklendiği,</a:t>
            </a:r>
          </a:p>
          <a:p>
            <a:r>
              <a:rPr lang="tr-TR" sz="1800" dirty="0" smtClean="0">
                <a:latin typeface="Comic Sans MS" pitchFamily="66" charset="0"/>
              </a:rPr>
              <a:t>İhtiyaç duyulan beceriler,</a:t>
            </a:r>
          </a:p>
          <a:p>
            <a:r>
              <a:rPr lang="tr-TR" sz="1800" dirty="0" smtClean="0">
                <a:latin typeface="Comic Sans MS" pitchFamily="66" charset="0"/>
              </a:rPr>
              <a:t>Temel sorumluluklar, yapılacak işte gönüllülerden beklenen tutum ve davranışlar, proje süresince gönüllünün hizmet verdiği kitle ile ilişkilerinde dikkat etmesi gereken noktalar,</a:t>
            </a:r>
          </a:p>
          <a:p>
            <a:r>
              <a:rPr lang="tr-TR" sz="1800" dirty="0" smtClean="0">
                <a:latin typeface="Comic Sans MS" pitchFamily="66" charset="0"/>
              </a:rPr>
              <a:t>Gönüllüye sağlayacağı yararlar,</a:t>
            </a:r>
          </a:p>
          <a:p>
            <a:r>
              <a:rPr lang="tr-TR" sz="1800" dirty="0" smtClean="0">
                <a:latin typeface="Comic Sans MS" pitchFamily="66" charset="0"/>
              </a:rPr>
              <a:t>Eğitim ve destek planı</a:t>
            </a:r>
            <a:endParaRPr lang="tr-TR" sz="1800" dirty="0">
              <a:latin typeface="Comic Sans MS" pitchFamily="66"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7972452" cy="846158"/>
          </a:xfrm>
        </p:spPr>
        <p:style>
          <a:lnRef idx="2">
            <a:schemeClr val="accent1"/>
          </a:lnRef>
          <a:fillRef idx="1">
            <a:schemeClr val="lt1"/>
          </a:fillRef>
          <a:effectRef idx="0">
            <a:schemeClr val="accent1"/>
          </a:effectRef>
          <a:fontRef idx="minor">
            <a:schemeClr val="dk1"/>
          </a:fontRef>
        </p:style>
        <p:txBody>
          <a:bodyPr/>
          <a:lstStyle/>
          <a:p>
            <a:r>
              <a:rPr lang="tr-TR" dirty="0" smtClean="0">
                <a:latin typeface="Times New Roman" pitchFamily="18" charset="0"/>
                <a:cs typeface="Times New Roman" pitchFamily="18" charset="0"/>
              </a:rPr>
              <a:t>4) GÖNÜLLÜ </a:t>
            </a:r>
            <a:r>
              <a:rPr lang="tr-TR" dirty="0" smtClean="0">
                <a:latin typeface="Times New Roman" pitchFamily="18" charset="0"/>
                <a:cs typeface="Times New Roman" pitchFamily="18" charset="0"/>
              </a:rPr>
              <a:t>EĞİTİMİ</a:t>
            </a:r>
            <a:endParaRPr lang="tr-TR"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7467600" cy="4043378"/>
          </a:xfrm>
        </p:spPr>
        <p:txBody>
          <a:bodyPr>
            <a:normAutofit/>
          </a:bodyPr>
          <a:lstStyle/>
          <a:p>
            <a:pPr>
              <a:buNone/>
            </a:pPr>
            <a:r>
              <a:rPr lang="tr-TR" sz="2000" dirty="0" smtClean="0">
                <a:latin typeface="Times New Roman" pitchFamily="18" charset="0"/>
                <a:cs typeface="Times New Roman" pitchFamily="18" charset="0"/>
              </a:rPr>
              <a:t>Çalışılacak ve destek vereceği alana dair bilgilendirme</a:t>
            </a:r>
          </a:p>
          <a:p>
            <a:r>
              <a:rPr lang="tr-TR" sz="2000" dirty="0" smtClean="0">
                <a:latin typeface="Times New Roman" pitchFamily="18" charset="0"/>
                <a:cs typeface="Times New Roman" pitchFamily="18" charset="0"/>
              </a:rPr>
              <a:t>STÖ/ Kurum bilgisi,</a:t>
            </a:r>
          </a:p>
          <a:p>
            <a:r>
              <a:rPr lang="tr-TR" sz="2000" dirty="0" smtClean="0">
                <a:latin typeface="Times New Roman" pitchFamily="18" charset="0"/>
                <a:cs typeface="Times New Roman" pitchFamily="18" charset="0"/>
              </a:rPr>
              <a:t>Gönüllülerin iş tanımları, hak ve sorumlulukları,</a:t>
            </a:r>
          </a:p>
          <a:p>
            <a:r>
              <a:rPr lang="tr-TR" sz="2000" dirty="0" smtClean="0">
                <a:latin typeface="Times New Roman" pitchFamily="18" charset="0"/>
                <a:cs typeface="Times New Roman" pitchFamily="18" charset="0"/>
              </a:rPr>
              <a:t>Proje tanıtım içeriği,</a:t>
            </a:r>
          </a:p>
          <a:p>
            <a:r>
              <a:rPr lang="tr-TR" sz="2000" dirty="0" smtClean="0">
                <a:latin typeface="Times New Roman" pitchFamily="18" charset="0"/>
                <a:cs typeface="Times New Roman" pitchFamily="18" charset="0"/>
              </a:rPr>
              <a:t>Proje/ faaliyet için gerekli becerileri kazandırmaya yönelik eğitimler (Örneğin; gönüllü eğitmenlik yapacak ise sınıf yönetimi eğitimi, çalışılacak dezavantajlı gruba yönelik iletişim eğitimleri vb.)</a:t>
            </a:r>
          </a:p>
          <a:p>
            <a:r>
              <a:rPr lang="tr-TR" sz="2000" dirty="0" smtClean="0">
                <a:latin typeface="Times New Roman" pitchFamily="18" charset="0"/>
                <a:cs typeface="Times New Roman" pitchFamily="18" charset="0"/>
              </a:rPr>
              <a:t>Gönüllülük sürecinde karşılaşılabilecek sorunlar ve çözüm önerileri</a:t>
            </a:r>
            <a:endParaRPr lang="tr-TR" sz="2000"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143932" cy="785818"/>
          </a:xfrm>
        </p:spPr>
        <p:style>
          <a:lnRef idx="2">
            <a:schemeClr val="accent1"/>
          </a:lnRef>
          <a:fillRef idx="1">
            <a:schemeClr val="lt1"/>
          </a:fillRef>
          <a:effectRef idx="0">
            <a:schemeClr val="accent1"/>
          </a:effectRef>
          <a:fontRef idx="minor">
            <a:schemeClr val="dk1"/>
          </a:fontRef>
        </p:style>
        <p:txBody>
          <a:bodyPr/>
          <a:lstStyle/>
          <a:p>
            <a:r>
              <a:rPr lang="tr-TR" dirty="0" smtClean="0">
                <a:latin typeface="Times New Roman" pitchFamily="18" charset="0"/>
                <a:cs typeface="Times New Roman" pitchFamily="18" charset="0"/>
              </a:rPr>
              <a:t>5) GÖNÜLLÜ MOTİVASYONU</a:t>
            </a:r>
            <a:endParaRPr lang="tr-TR" dirty="0">
              <a:latin typeface="Times New Roman" pitchFamily="18" charset="0"/>
              <a:cs typeface="Times New Roman" pitchFamily="18" charset="0"/>
            </a:endParaRPr>
          </a:p>
        </p:txBody>
      </p:sp>
      <p:pic>
        <p:nvPicPr>
          <p:cNvPr id="5" name="Picture 2"/>
          <p:cNvPicPr>
            <a:picLocks noGrp="1" noChangeAspect="1" noChangeArrowheads="1"/>
          </p:cNvPicPr>
          <p:nvPr>
            <p:ph sz="quarter" idx="1"/>
          </p:nvPr>
        </p:nvPicPr>
        <p:blipFill>
          <a:blip r:embed="rId2" cstate="print"/>
          <a:stretch>
            <a:fillRect/>
          </a:stretch>
        </p:blipFill>
        <p:spPr bwMode="auto">
          <a:xfrm>
            <a:off x="1565887" y="1214422"/>
            <a:ext cx="5109422" cy="4730749"/>
          </a:xfrm>
          <a:prstGeom prst="rect">
            <a:avLst/>
          </a:prstGeom>
          <a:noFill/>
          <a:ln w="9525">
            <a:noFill/>
            <a:miter lim="800000"/>
            <a:headEnd/>
            <a:tailEnd/>
          </a:ln>
        </p:spPr>
      </p:pic>
      <p:pic>
        <p:nvPicPr>
          <p:cNvPr id="4" name="Picture 3" descr="C:\Users\casper\Desktop\letterhead.jpg"/>
          <p:cNvPicPr>
            <a:picLocks noChangeAspect="1" noChangeArrowheads="1"/>
          </p:cNvPicPr>
          <p:nvPr/>
        </p:nvPicPr>
        <p:blipFill>
          <a:blip r:embed="rId3"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972452" cy="917596"/>
          </a:xfrm>
        </p:spPr>
        <p:style>
          <a:lnRef idx="2">
            <a:schemeClr val="accent1"/>
          </a:lnRef>
          <a:fillRef idx="1">
            <a:schemeClr val="lt1"/>
          </a:fillRef>
          <a:effectRef idx="0">
            <a:schemeClr val="accent1"/>
          </a:effectRef>
          <a:fontRef idx="minor">
            <a:schemeClr val="dk1"/>
          </a:fontRef>
        </p:style>
        <p:txBody>
          <a:bodyPr/>
          <a:lstStyle/>
          <a:p>
            <a:r>
              <a:rPr lang="tr-TR" dirty="0" smtClean="0"/>
              <a:t>GÖNÜLLÜ MOTİVASYONU</a:t>
            </a:r>
            <a:endParaRPr lang="tr-TR" dirty="0"/>
          </a:p>
        </p:txBody>
      </p:sp>
      <p:sp>
        <p:nvSpPr>
          <p:cNvPr id="3" name="Content Placeholder 2"/>
          <p:cNvSpPr>
            <a:spLocks noGrp="1"/>
          </p:cNvSpPr>
          <p:nvPr>
            <p:ph sz="quarter" idx="1"/>
          </p:nvPr>
        </p:nvSpPr>
        <p:spPr>
          <a:xfrm>
            <a:off x="500034" y="1500174"/>
            <a:ext cx="7467600" cy="4114816"/>
          </a:xfrm>
        </p:spPr>
        <p:txBody>
          <a:bodyPr>
            <a:normAutofit/>
          </a:bodyPr>
          <a:lstStyle/>
          <a:p>
            <a:r>
              <a:rPr lang="tr-TR" dirty="0" smtClean="0">
                <a:latin typeface="Times New Roman" pitchFamily="18" charset="0"/>
                <a:cs typeface="Times New Roman" pitchFamily="18" charset="0"/>
              </a:rPr>
              <a:t>Gerçekleştirilecek çalışmanın planlamasına gönüllülerin de katılması,</a:t>
            </a:r>
          </a:p>
          <a:p>
            <a:r>
              <a:rPr lang="tr-TR" dirty="0" smtClean="0">
                <a:latin typeface="Times New Roman" pitchFamily="18" charset="0"/>
                <a:cs typeface="Times New Roman" pitchFamily="18" charset="0"/>
              </a:rPr>
              <a:t>Gönüllü çalışacak grup içinde iş bölümünün belirlenmesi,</a:t>
            </a:r>
          </a:p>
          <a:p>
            <a:r>
              <a:rPr lang="tr-TR" dirty="0" smtClean="0">
                <a:latin typeface="Times New Roman" pitchFamily="18" charset="0"/>
                <a:cs typeface="Times New Roman" pitchFamily="18" charset="0"/>
              </a:rPr>
              <a:t>Gönüllü katkısıyla gerçekleştirilen programların sonucunun mutlaka gönüllülerle paylaşılması,</a:t>
            </a:r>
          </a:p>
          <a:p>
            <a:r>
              <a:rPr lang="tr-TR" dirty="0" smtClean="0">
                <a:latin typeface="Times New Roman" pitchFamily="18" charset="0"/>
                <a:cs typeface="Times New Roman" pitchFamily="18" charset="0"/>
              </a:rPr>
              <a:t>Proje/etkinlik değerlendirme toplantılarına gönüllülerin de katılması.</a:t>
            </a:r>
            <a:endParaRPr lang="tr-TR"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858180" cy="928694"/>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6) ÖDÜLLENDİRME VE ONURLANDIRMA</a:t>
            </a:r>
            <a:br>
              <a:rPr lang="tr-TR" dirty="0" smtClean="0">
                <a:latin typeface="Times New Roman" pitchFamily="18" charset="0"/>
                <a:cs typeface="Times New Roman" pitchFamily="18" charset="0"/>
              </a:rPr>
            </a:br>
            <a:endParaRPr lang="tr-TR" dirty="0">
              <a:latin typeface="Times New Roman" pitchFamily="18" charset="0"/>
              <a:cs typeface="Times New Roman" pitchFamily="18" charset="0"/>
            </a:endParaRPr>
          </a:p>
        </p:txBody>
      </p:sp>
      <p:pic>
        <p:nvPicPr>
          <p:cNvPr id="1027" name="Picture 3"/>
          <p:cNvPicPr>
            <a:picLocks noGrp="1" noChangeAspect="1" noChangeArrowheads="1"/>
          </p:cNvPicPr>
          <p:nvPr>
            <p:ph sz="quarter" idx="1"/>
          </p:nvPr>
        </p:nvPicPr>
        <p:blipFill>
          <a:blip r:embed="rId2" cstate="print"/>
          <a:stretch>
            <a:fillRect/>
          </a:stretch>
        </p:blipFill>
        <p:spPr bwMode="auto">
          <a:xfrm>
            <a:off x="1214414" y="1357299"/>
            <a:ext cx="6143667" cy="4661168"/>
          </a:xfrm>
          <a:prstGeom prst="rect">
            <a:avLst/>
          </a:prstGeom>
          <a:noFill/>
          <a:ln w="9525">
            <a:noFill/>
            <a:miter lim="800000"/>
            <a:headEnd/>
            <a:tailEnd/>
          </a:ln>
        </p:spPr>
      </p:pic>
      <p:pic>
        <p:nvPicPr>
          <p:cNvPr id="4" name="Picture 3" descr="C:\Users\casper\Desktop\letterhead.jpg"/>
          <p:cNvPicPr>
            <a:picLocks noChangeAspect="1" noChangeArrowheads="1"/>
          </p:cNvPicPr>
          <p:nvPr/>
        </p:nvPicPr>
        <p:blipFill>
          <a:blip r:embed="rId3"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sz="quarter" idx="1"/>
          </p:nvPr>
        </p:nvSpPr>
        <p:spPr>
          <a:xfrm>
            <a:off x="1214414" y="2214554"/>
            <a:ext cx="6615130" cy="1828800"/>
          </a:xfrm>
        </p:spPr>
        <p:style>
          <a:lnRef idx="3">
            <a:schemeClr val="lt1"/>
          </a:lnRef>
          <a:fillRef idx="1">
            <a:schemeClr val="accent1"/>
          </a:fillRef>
          <a:effectRef idx="1">
            <a:schemeClr val="accent1"/>
          </a:effectRef>
          <a:fontRef idx="minor">
            <a:schemeClr val="lt1"/>
          </a:fontRef>
        </p:style>
        <p:txBody>
          <a:bodyPr>
            <a:normAutofit/>
          </a:bodyPr>
          <a:lstStyle/>
          <a:p>
            <a:pPr eaLnBrk="1" hangingPunct="1">
              <a:buFontTx/>
              <a:buNone/>
            </a:pPr>
            <a:endPar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eaLnBrk="1" hangingPunct="1">
              <a:buFontTx/>
              <a:buNone/>
            </a:pPr>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GÖNÜLLÜLÜK NEDİR?</a:t>
            </a:r>
          </a:p>
        </p:txBody>
      </p:sp>
      <p:pic>
        <p:nvPicPr>
          <p:cNvPr id="3"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tr-TR" dirty="0" smtClean="0">
                <a:latin typeface="Times New Roman" pitchFamily="18" charset="0"/>
                <a:cs typeface="Times New Roman" pitchFamily="18" charset="0"/>
              </a:rPr>
              <a:t>7) BİLGİ VE İLETİŞİM</a:t>
            </a:r>
            <a:br>
              <a:rPr lang="tr-TR" dirty="0" smtClean="0">
                <a:latin typeface="Times New Roman" pitchFamily="18" charset="0"/>
                <a:cs typeface="Times New Roman" pitchFamily="18" charset="0"/>
              </a:rPr>
            </a:br>
            <a:endParaRPr lang="tr-TR" dirty="0">
              <a:latin typeface="Times New Roman" pitchFamily="18" charset="0"/>
              <a:cs typeface="Times New Roman" pitchFamily="18" charset="0"/>
            </a:endParaRPr>
          </a:p>
        </p:txBody>
      </p:sp>
      <p:sp>
        <p:nvSpPr>
          <p:cNvPr id="4" name="Content Placeholder 3"/>
          <p:cNvSpPr>
            <a:spLocks noGrp="1"/>
          </p:cNvSpPr>
          <p:nvPr>
            <p:ph sz="quarter" idx="1"/>
          </p:nvPr>
        </p:nvSpPr>
        <p:spPr/>
        <p:txBody>
          <a:bodyPr/>
          <a:lstStyle/>
          <a:p>
            <a:r>
              <a:rPr lang="tr-TR" dirty="0" smtClean="0">
                <a:latin typeface="Times New Roman" pitchFamily="18" charset="0"/>
                <a:cs typeface="Times New Roman" pitchFamily="18" charset="0"/>
              </a:rPr>
              <a:t>Şeffaf ve açık bilgilendirme süreçleri sağlanmalı.</a:t>
            </a:r>
            <a:endParaRPr lang="tr-TR" dirty="0">
              <a:latin typeface="Times New Roman" pitchFamily="18" charset="0"/>
              <a:cs typeface="Times New Roman" pitchFamily="18" charset="0"/>
            </a:endParaRPr>
          </a:p>
        </p:txBody>
      </p:sp>
      <p:pic>
        <p:nvPicPr>
          <p:cNvPr id="5"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7615262" cy="846158"/>
          </a:xfrm>
        </p:spPr>
        <p:style>
          <a:lnRef idx="2">
            <a:schemeClr val="accent1"/>
          </a:lnRef>
          <a:fillRef idx="1">
            <a:schemeClr val="lt1"/>
          </a:fillRef>
          <a:effectRef idx="0">
            <a:schemeClr val="accent1"/>
          </a:effectRef>
          <a:fontRef idx="minor">
            <a:schemeClr val="dk1"/>
          </a:fontRef>
        </p:style>
        <p:txBody>
          <a:bodyPr>
            <a:normAutofit/>
          </a:bodyPr>
          <a:lstStyle/>
          <a:p>
            <a:r>
              <a:rPr lang="tr-TR" dirty="0" smtClean="0">
                <a:latin typeface="Times New Roman" pitchFamily="18" charset="0"/>
                <a:cs typeface="Times New Roman" pitchFamily="18" charset="0"/>
              </a:rPr>
              <a:t>8) BAŞARI</a:t>
            </a:r>
            <a:endParaRPr lang="tr-TR"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tr-TR" dirty="0" smtClean="0">
                <a:latin typeface="Times New Roman" pitchFamily="18" charset="0"/>
                <a:cs typeface="Times New Roman" pitchFamily="18" charset="0"/>
              </a:rPr>
              <a:t>Gönüllünün yarattığı etki konusunda bilgilendirilmesi ve başarılı hissetmesi sağlanmalı.</a:t>
            </a:r>
            <a:endParaRPr lang="tr-TR"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7686700" cy="917596"/>
          </a:xfrm>
        </p:spPr>
        <p:style>
          <a:lnRef idx="2">
            <a:schemeClr val="accent1"/>
          </a:lnRef>
          <a:fillRef idx="1">
            <a:schemeClr val="lt1"/>
          </a:fillRef>
          <a:effectRef idx="0">
            <a:schemeClr val="accent1"/>
          </a:effectRef>
          <a:fontRef idx="minor">
            <a:schemeClr val="dk1"/>
          </a:fontRef>
        </p:style>
        <p:txBody>
          <a:bodyPr/>
          <a:lstStyle/>
          <a:p>
            <a:r>
              <a:rPr lang="tr-TR" dirty="0" smtClean="0">
                <a:latin typeface="Times New Roman" pitchFamily="18" charset="0"/>
                <a:cs typeface="Times New Roman" pitchFamily="18" charset="0"/>
              </a:rPr>
              <a:t>9) Güven</a:t>
            </a:r>
            <a:endParaRPr lang="tr-TR"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tr-TR" dirty="0" smtClean="0">
                <a:latin typeface="Times New Roman" pitchFamily="18" charset="0"/>
                <a:cs typeface="Times New Roman" pitchFamily="18" charset="0"/>
              </a:rPr>
              <a:t>Karışıklı güvene dayalı olarak işbirliği ortamı sağlanmalı.</a:t>
            </a:r>
            <a:endParaRPr lang="tr-TR"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7758138" cy="989034"/>
          </a:xfrm>
        </p:spPr>
        <p:style>
          <a:lnRef idx="2">
            <a:schemeClr val="accent1"/>
          </a:lnRef>
          <a:fillRef idx="1">
            <a:schemeClr val="lt1"/>
          </a:fillRef>
          <a:effectRef idx="0">
            <a:schemeClr val="accent1"/>
          </a:effectRef>
          <a:fontRef idx="minor">
            <a:schemeClr val="dk1"/>
          </a:fontRef>
        </p:style>
        <p:txBody>
          <a:bodyPr/>
          <a:lstStyle/>
          <a:p>
            <a:r>
              <a:rPr lang="tr-TR" dirty="0" smtClean="0">
                <a:latin typeface="Comic Sans MS" pitchFamily="66" charset="0"/>
              </a:rPr>
              <a:t>Gönüllü değerlendİrme</a:t>
            </a:r>
            <a:endParaRPr lang="tr-TR" dirty="0">
              <a:latin typeface="Comic Sans MS" pitchFamily="66" charset="0"/>
            </a:endParaRPr>
          </a:p>
        </p:txBody>
      </p:sp>
      <p:sp>
        <p:nvSpPr>
          <p:cNvPr id="3" name="Content Placeholder 2"/>
          <p:cNvSpPr>
            <a:spLocks noGrp="1"/>
          </p:cNvSpPr>
          <p:nvPr>
            <p:ph sz="quarter" idx="1"/>
          </p:nvPr>
        </p:nvSpPr>
        <p:spPr/>
        <p:txBody>
          <a:bodyPr/>
          <a:lstStyle/>
          <a:p>
            <a:r>
              <a:rPr lang="tr-TR" dirty="0" smtClean="0">
                <a:latin typeface="Comic Sans MS" pitchFamily="66" charset="0"/>
              </a:rPr>
              <a:t>Değerlendirmenin karşılıklı ve önceden belirlenmiş bir yöntemle gerçekleştirilmeli.</a:t>
            </a:r>
            <a:endParaRPr lang="tr-TR" dirty="0">
              <a:latin typeface="Comic Sans MS" pitchFamily="66"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ASPER\Desktop\gönüllü-komik-karikatür.jpg"/>
          <p:cNvPicPr>
            <a:picLocks noChangeAspect="1" noChangeArrowheads="1"/>
          </p:cNvPicPr>
          <p:nvPr/>
        </p:nvPicPr>
        <p:blipFill>
          <a:blip r:embed="rId2" cstate="print"/>
          <a:srcRect/>
          <a:stretch>
            <a:fillRect/>
          </a:stretch>
        </p:blipFill>
        <p:spPr bwMode="auto">
          <a:xfrm>
            <a:off x="1000100" y="1071546"/>
            <a:ext cx="6696744" cy="4896544"/>
          </a:xfrm>
          <a:prstGeom prst="rect">
            <a:avLst/>
          </a:prstGeom>
          <a:noFill/>
        </p:spPr>
      </p:pic>
      <p:pic>
        <p:nvPicPr>
          <p:cNvPr id="3" name="Picture 3" descr="C:\Users\casper\Desktop\letterhead.jpg"/>
          <p:cNvPicPr>
            <a:picLocks noChangeAspect="1" noChangeArrowheads="1"/>
          </p:cNvPicPr>
          <p:nvPr/>
        </p:nvPicPr>
        <p:blipFill>
          <a:blip r:embed="rId3" cstate="print"/>
          <a:srcRect/>
          <a:stretch>
            <a:fillRect/>
          </a:stretch>
        </p:blipFill>
        <p:spPr bwMode="auto">
          <a:xfrm>
            <a:off x="500034"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28604"/>
            <a:ext cx="7715304" cy="703282"/>
          </a:xfrm>
        </p:spPr>
        <p:style>
          <a:lnRef idx="2">
            <a:schemeClr val="accent1"/>
          </a:lnRef>
          <a:fillRef idx="1">
            <a:schemeClr val="lt1"/>
          </a:fillRef>
          <a:effectRef idx="0">
            <a:schemeClr val="accent1"/>
          </a:effectRef>
          <a:fontRef idx="minor">
            <a:schemeClr val="dk1"/>
          </a:fontRef>
        </p:style>
        <p:txBody>
          <a:bodyPr/>
          <a:lstStyle/>
          <a:p>
            <a:r>
              <a:rPr lang="tr-TR" dirty="0" smtClean="0">
                <a:latin typeface="Times New Roman" pitchFamily="18" charset="0"/>
                <a:cs typeface="Times New Roman" pitchFamily="18" charset="0"/>
              </a:rPr>
              <a:t>Gönüllülük</a:t>
            </a:r>
            <a:endParaRPr lang="tr-TR" dirty="0">
              <a:latin typeface="Times New Roman" pitchFamily="18" charset="0"/>
              <a:cs typeface="Times New Roman" pitchFamily="18" charset="0"/>
            </a:endParaRPr>
          </a:p>
        </p:txBody>
      </p:sp>
      <p:sp>
        <p:nvSpPr>
          <p:cNvPr id="3" name="2 İçerik Yer Tutucusu"/>
          <p:cNvSpPr>
            <a:spLocks noGrp="1"/>
          </p:cNvSpPr>
          <p:nvPr>
            <p:ph sz="quarter" idx="1"/>
          </p:nvPr>
        </p:nvSpPr>
        <p:spPr/>
        <p:txBody>
          <a:bodyPr/>
          <a:lstStyle/>
          <a:p>
            <a:r>
              <a:rPr lang="tr-TR" dirty="0" smtClean="0">
                <a:latin typeface="Times New Roman" pitchFamily="18" charset="0"/>
                <a:cs typeface="Times New Roman" pitchFamily="18" charset="0"/>
              </a:rPr>
              <a:t>“İsteyerek, bilerek, severek ona buna zıplama, atlamak.”</a:t>
            </a:r>
          </a:p>
          <a:p>
            <a:r>
              <a:rPr lang="tr-TR" dirty="0" smtClean="0">
                <a:latin typeface="Times New Roman" pitchFamily="18" charset="0"/>
                <a:cs typeface="Times New Roman" pitchFamily="18" charset="0"/>
              </a:rPr>
              <a:t>“Yaşamaya devam etme sebeplerini çoğaltma ve varlığını toplumsal olarak gerçekleme alt niyetiyle beklentisizce eyleme geçen insan modeli yaptığı şeyler.”</a:t>
            </a:r>
          </a:p>
          <a:p>
            <a:r>
              <a:rPr lang="tr-TR" dirty="0" smtClean="0">
                <a:latin typeface="Times New Roman" pitchFamily="18" charset="0"/>
                <a:cs typeface="Times New Roman" pitchFamily="18" charset="0"/>
              </a:rPr>
              <a:t>“Gönüllü, istekle veya karşılık beklemeden bir faaliyette bulunan kişidir. Gönüllülükse yaptığınız şey karşılığında paradan çok daha değerli şeyler alabildiğiniz faaliyetler, paylaşımlar bütünüdür.”</a:t>
            </a:r>
          </a:p>
          <a:p>
            <a:endParaRPr lang="tr-TR"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7972452" cy="846158"/>
          </a:xfrm>
        </p:spPr>
        <p:style>
          <a:lnRef idx="2">
            <a:schemeClr val="accent1"/>
          </a:lnRef>
          <a:fillRef idx="1">
            <a:schemeClr val="lt1"/>
          </a:fillRef>
          <a:effectRef idx="0">
            <a:schemeClr val="accent1"/>
          </a:effectRef>
          <a:fontRef idx="minor">
            <a:schemeClr val="dk1"/>
          </a:fontRef>
        </p:style>
        <p:txBody>
          <a:bodyPr/>
          <a:lstStyle/>
          <a:p>
            <a:r>
              <a:rPr lang="tr-TR" dirty="0" smtClean="0">
                <a:latin typeface="Times New Roman" pitchFamily="18" charset="0"/>
                <a:cs typeface="Times New Roman" pitchFamily="18" charset="0"/>
              </a:rPr>
              <a:t>Gönüllülük</a:t>
            </a:r>
            <a:endParaRPr lang="tr-TR" dirty="0">
              <a:latin typeface="Times New Roman" pitchFamily="18" charset="0"/>
              <a:cs typeface="Times New Roman" pitchFamily="18" charset="0"/>
            </a:endParaRPr>
          </a:p>
        </p:txBody>
      </p:sp>
      <p:sp>
        <p:nvSpPr>
          <p:cNvPr id="3" name="2 İçerik Yer Tutucusu"/>
          <p:cNvSpPr>
            <a:spLocks noGrp="1"/>
          </p:cNvSpPr>
          <p:nvPr>
            <p:ph sz="quarter" idx="1"/>
          </p:nvPr>
        </p:nvSpPr>
        <p:spPr/>
        <p:txBody>
          <a:bodyPr>
            <a:normAutofit/>
          </a:bodyPr>
          <a:lstStyle/>
          <a:p>
            <a:r>
              <a:rPr lang="tr-TR" dirty="0" smtClean="0">
                <a:latin typeface="Times New Roman" pitchFamily="18" charset="0"/>
                <a:cs typeface="Times New Roman" pitchFamily="18" charset="0"/>
              </a:rPr>
              <a:t>“Gönüllülük, bir bireyin maddi karşılık beklemeden ya da başka bir çıkar beklentisi içinde olmadan, ailesi ya da yakın çevresi dışındaki bireylerin yaşam kalitesini artırmak ya da genel olarak toplumun yararına olduğu düşünülen bir hedefe ulaşmak için, yalnızca içinden gelerek ve doğru olduğuna inanarak, bir toplumsal girişime ya da bir sivil toplum kuruluşu (stk) bünyesindeki etkinliklere destek olması biçiminde tanımlanabilir. </a:t>
            </a:r>
            <a:endParaRPr lang="tr-TR"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488"/>
            <a:ext cx="7747794" cy="1714512"/>
          </a:xfrm>
        </p:spPr>
        <p:style>
          <a:lnRef idx="3">
            <a:schemeClr val="lt1"/>
          </a:lnRef>
          <a:fillRef idx="1">
            <a:schemeClr val="accent1"/>
          </a:fillRef>
          <a:effectRef idx="1">
            <a:schemeClr val="accent1"/>
          </a:effectRef>
          <a:fontRef idx="minor">
            <a:schemeClr val="lt1"/>
          </a:fontRef>
        </p:style>
        <p:txBody>
          <a:bodyPr>
            <a:normAutofit/>
          </a:bodyPr>
          <a:lstStyle/>
          <a:p>
            <a:r>
              <a:rPr lang="tr-TR" dirty="0" smtClean="0">
                <a:latin typeface="Times New Roman" pitchFamily="18" charset="0"/>
                <a:cs typeface="Times New Roman" pitchFamily="18" charset="0"/>
              </a:rPr>
              <a:t>BİREYLER NEDEN GÖNÜLLÜ OLURLAR?</a:t>
            </a:r>
            <a:br>
              <a:rPr lang="tr-TR" dirty="0" smtClean="0">
                <a:latin typeface="Times New Roman" pitchFamily="18" charset="0"/>
                <a:cs typeface="Times New Roman" pitchFamily="18" charset="0"/>
              </a:rPr>
            </a:br>
            <a:endParaRPr lang="tr-TR" dirty="0">
              <a:latin typeface="Times New Roman" pitchFamily="18" charset="0"/>
              <a:cs typeface="Times New Roman" pitchFamily="18" charset="0"/>
            </a:endParaRPr>
          </a:p>
        </p:txBody>
      </p:sp>
      <p:pic>
        <p:nvPicPr>
          <p:cNvPr id="3"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1480"/>
            <a:ext cx="7758138" cy="846158"/>
          </a:xfrm>
        </p:spPr>
        <p:style>
          <a:lnRef idx="2">
            <a:schemeClr val="accent1"/>
          </a:lnRef>
          <a:fillRef idx="1">
            <a:schemeClr val="lt1"/>
          </a:fillRef>
          <a:effectRef idx="0">
            <a:schemeClr val="accent1"/>
          </a:effectRef>
          <a:fontRef idx="minor">
            <a:schemeClr val="dk1"/>
          </a:fontRef>
        </p:style>
        <p:txBody>
          <a:bodyPr>
            <a:normAutofit/>
          </a:bodyPr>
          <a:lstStyle/>
          <a:p>
            <a:r>
              <a:rPr lang="tr-TR" dirty="0" smtClean="0">
                <a:latin typeface="Times New Roman" pitchFamily="18" charset="0"/>
                <a:cs typeface="Times New Roman" pitchFamily="18" charset="0"/>
              </a:rPr>
              <a:t>BİREYLER NEDEN GÖNÜLLÜ OLURLAR</a:t>
            </a:r>
            <a:endParaRPr lang="tr-TR"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tr-TR" sz="2000" dirty="0" smtClean="0">
                <a:latin typeface="Times New Roman" pitchFamily="18" charset="0"/>
                <a:cs typeface="Times New Roman" pitchFamily="18" charset="0"/>
              </a:rPr>
              <a:t>Becerilerini paylaşmak,</a:t>
            </a:r>
          </a:p>
          <a:p>
            <a:r>
              <a:rPr lang="tr-TR" sz="2000" dirty="0" smtClean="0">
                <a:latin typeface="Times New Roman" pitchFamily="18" charset="0"/>
                <a:cs typeface="Times New Roman" pitchFamily="18" charset="0"/>
              </a:rPr>
              <a:t>Sosyalleşmek,</a:t>
            </a:r>
          </a:p>
          <a:p>
            <a:r>
              <a:rPr lang="tr-TR" sz="2000" dirty="0" smtClean="0">
                <a:latin typeface="Times New Roman" pitchFamily="18" charset="0"/>
                <a:cs typeface="Times New Roman" pitchFamily="18" charset="0"/>
              </a:rPr>
              <a:t>Belirli bir konuda deneyim elde etmek,</a:t>
            </a:r>
          </a:p>
          <a:p>
            <a:r>
              <a:rPr lang="tr-TR" sz="2000" dirty="0" smtClean="0">
                <a:latin typeface="Times New Roman" pitchFamily="18" charset="0"/>
                <a:cs typeface="Times New Roman" pitchFamily="18" charset="0"/>
              </a:rPr>
              <a:t>Kendini iyi hissetmek,</a:t>
            </a:r>
          </a:p>
          <a:p>
            <a:r>
              <a:rPr lang="tr-TR" sz="2000" dirty="0" smtClean="0">
                <a:latin typeface="Times New Roman" pitchFamily="18" charset="0"/>
                <a:cs typeface="Times New Roman" pitchFamily="18" charset="0"/>
              </a:rPr>
              <a:t>Yeni bir çevre ve toplumsal konum için</a:t>
            </a:r>
          </a:p>
          <a:p>
            <a:r>
              <a:rPr lang="tr-TR" sz="2000" dirty="0" smtClean="0">
                <a:latin typeface="Times New Roman" pitchFamily="18" charset="0"/>
                <a:cs typeface="Times New Roman" pitchFamily="18" charset="0"/>
              </a:rPr>
              <a:t>Toplumsal bir ihtiyaca aktif bir katılımcı olarak çözüm bulmak,</a:t>
            </a:r>
          </a:p>
          <a:p>
            <a:r>
              <a:rPr lang="tr-TR" sz="2000" dirty="0" smtClean="0">
                <a:latin typeface="Times New Roman" pitchFamily="18" charset="0"/>
                <a:cs typeface="Times New Roman" pitchFamily="18" charset="0"/>
              </a:rPr>
              <a:t>Toplumsal sorumluluğu yerine getirmek,</a:t>
            </a:r>
          </a:p>
          <a:p>
            <a:r>
              <a:rPr lang="tr-TR" sz="2000" dirty="0" err="1" smtClean="0">
                <a:latin typeface="Times New Roman" pitchFamily="18" charset="0"/>
                <a:cs typeface="Times New Roman" pitchFamily="18" charset="0"/>
              </a:rPr>
              <a:t>STÖ'nün</a:t>
            </a:r>
            <a:r>
              <a:rPr lang="tr-TR" sz="2000" dirty="0" smtClean="0">
                <a:latin typeface="Times New Roman" pitchFamily="18" charset="0"/>
                <a:cs typeface="Times New Roman" pitchFamily="18" charset="0"/>
              </a:rPr>
              <a:t> insan kaynağı ihtiyacını karşılamak,</a:t>
            </a:r>
          </a:p>
          <a:p>
            <a:r>
              <a:rPr lang="tr-TR" sz="2000" dirty="0" smtClean="0">
                <a:latin typeface="Times New Roman" pitchFamily="18" charset="0"/>
                <a:cs typeface="Times New Roman" pitchFamily="18" charset="0"/>
              </a:rPr>
              <a:t>Parasal desteğin bir alternatifi olduğu için,</a:t>
            </a:r>
          </a:p>
          <a:p>
            <a:pPr>
              <a:buNone/>
            </a:pPr>
            <a:endParaRPr lang="tr-TR" sz="2000" dirty="0" smtClean="0">
              <a:latin typeface="Times New Roman" pitchFamily="18" charset="0"/>
              <a:cs typeface="Times New Roman" pitchFamily="18" charset="0"/>
            </a:endParaRPr>
          </a:p>
          <a:p>
            <a:endParaRPr lang="tr-TR" sz="2000" dirty="0" smtClean="0">
              <a:latin typeface="Times New Roman" pitchFamily="18" charset="0"/>
              <a:cs typeface="Times New Roman" pitchFamily="18" charset="0"/>
            </a:endParaRPr>
          </a:p>
          <a:p>
            <a:endParaRPr lang="tr-TR" sz="2000" dirty="0" smtClean="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84"/>
            <a:ext cx="8043890" cy="2000264"/>
          </a:xfrm>
        </p:spPr>
        <p:style>
          <a:lnRef idx="3">
            <a:schemeClr val="lt1"/>
          </a:lnRef>
          <a:fillRef idx="1">
            <a:schemeClr val="accent1"/>
          </a:fillRef>
          <a:effectRef idx="1">
            <a:schemeClr val="accent1"/>
          </a:effectRef>
          <a:fontRef idx="minor">
            <a:schemeClr val="lt1"/>
          </a:fontRef>
        </p:style>
        <p:txBody>
          <a:bodyPr>
            <a:normAutofit/>
          </a:bodyPr>
          <a:lstStyle/>
          <a:p>
            <a:pPr algn="ctr"/>
            <a:r>
              <a:rPr lang="tr-TR" dirty="0" smtClean="0">
                <a:latin typeface="Times New Roman" pitchFamily="18" charset="0"/>
                <a:cs typeface="Times New Roman" pitchFamily="18" charset="0"/>
              </a:rPr>
              <a:t>GÖNÜLLÜLÜK</a:t>
            </a:r>
            <a:r>
              <a:rPr lang="tr-TR" dirty="0" smtClean="0">
                <a:latin typeface="Comic Sans MS" pitchFamily="66" charset="0"/>
              </a:rPr>
              <a:t> BİREYE NE KAZANDIRIR</a:t>
            </a:r>
            <a:br>
              <a:rPr lang="tr-TR" dirty="0" smtClean="0">
                <a:latin typeface="Comic Sans MS" pitchFamily="66" charset="0"/>
              </a:rPr>
            </a:br>
            <a:endParaRPr lang="tr-TR" dirty="0">
              <a:latin typeface="Comic Sans MS" pitchFamily="66" charset="0"/>
            </a:endParaRPr>
          </a:p>
        </p:txBody>
      </p:sp>
      <p:pic>
        <p:nvPicPr>
          <p:cNvPr id="3"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tr-TR" dirty="0" smtClean="0">
                <a:latin typeface="Times New Roman" pitchFamily="18" charset="0"/>
                <a:cs typeface="Times New Roman" pitchFamily="18" charset="0"/>
              </a:rPr>
              <a:t>GÖNÜLLÜLÜK BİREYE NE KAZANDIRIR</a:t>
            </a:r>
            <a:endParaRPr lang="tr-TR"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tr-TR" dirty="0" smtClean="0">
                <a:latin typeface="Times New Roman" pitchFamily="18" charset="0"/>
                <a:cs typeface="Times New Roman" pitchFamily="18" charset="0"/>
              </a:rPr>
              <a:t>Haz ve manevî zenginleşme</a:t>
            </a:r>
          </a:p>
          <a:p>
            <a:r>
              <a:rPr lang="tr-TR" dirty="0" smtClean="0">
                <a:latin typeface="Times New Roman" pitchFamily="18" charset="0"/>
                <a:cs typeface="Times New Roman" pitchFamily="18" charset="0"/>
              </a:rPr>
              <a:t>Özgüven gelişimi</a:t>
            </a:r>
          </a:p>
          <a:p>
            <a:r>
              <a:rPr lang="tr-TR" dirty="0" smtClean="0">
                <a:latin typeface="Times New Roman" pitchFamily="18" charset="0"/>
                <a:cs typeface="Times New Roman" pitchFamily="18" charset="0"/>
              </a:rPr>
              <a:t>Ekip çalışması becerilerinde artış</a:t>
            </a:r>
          </a:p>
          <a:p>
            <a:r>
              <a:rPr lang="tr-TR" dirty="0" smtClean="0">
                <a:latin typeface="Times New Roman" pitchFamily="18" charset="0"/>
                <a:cs typeface="Times New Roman" pitchFamily="18" charset="0"/>
              </a:rPr>
              <a:t>Toplumsal konum, yeni bir çevre ve arkadaşlıklar</a:t>
            </a:r>
          </a:p>
          <a:p>
            <a:r>
              <a:rPr lang="tr-TR" dirty="0" smtClean="0">
                <a:latin typeface="Times New Roman" pitchFamily="18" charset="0"/>
                <a:cs typeface="Times New Roman" pitchFamily="18" charset="0"/>
              </a:rPr>
              <a:t>Yeni ilgi alanları</a:t>
            </a:r>
            <a:endParaRPr lang="tr-TR" dirty="0">
              <a:latin typeface="Times New Roman" pitchFamily="18" charset="0"/>
              <a:cs typeface="Times New Roman" pitchFamily="18" charset="0"/>
            </a:endParaRPr>
          </a:p>
        </p:txBody>
      </p:sp>
      <p:pic>
        <p:nvPicPr>
          <p:cNvPr id="4" name="Picture 3" descr="C:\Users\casper\Desktop\letterhead.jpg"/>
          <p:cNvPicPr>
            <a:picLocks noChangeAspect="1" noChangeArrowheads="1"/>
          </p:cNvPicPr>
          <p:nvPr/>
        </p:nvPicPr>
        <p:blipFill>
          <a:blip r:embed="rId2" cstate="print"/>
          <a:srcRect/>
          <a:stretch>
            <a:fillRect/>
          </a:stretch>
        </p:blipFill>
        <p:spPr bwMode="auto">
          <a:xfrm>
            <a:off x="428596" y="5599112"/>
            <a:ext cx="7559675" cy="1258888"/>
          </a:xfrm>
          <a:prstGeom prst="rect">
            <a:avLst/>
          </a:prstGeom>
          <a:noFill/>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10358</TotalTime>
  <Words>543</Words>
  <Application>Microsoft Office PowerPoint</Application>
  <PresentationFormat>Ekran Gösterisi (4:3)</PresentationFormat>
  <Paragraphs>91</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Cumba</vt:lpstr>
      <vt:lpstr>GÖNÜLLÜ YÖNETİMİ SUNUMU </vt:lpstr>
      <vt:lpstr>Slayt 2</vt:lpstr>
      <vt:lpstr>Slayt 3</vt:lpstr>
      <vt:lpstr>Gönüllülük</vt:lpstr>
      <vt:lpstr>Gönüllülük</vt:lpstr>
      <vt:lpstr>BİREYLER NEDEN GÖNÜLLÜ OLURLAR? </vt:lpstr>
      <vt:lpstr>BİREYLER NEDEN GÖNÜLLÜ OLURLAR</vt:lpstr>
      <vt:lpstr>GÖNÜLLÜLÜK BİREYE NE KAZANDIRIR </vt:lpstr>
      <vt:lpstr>GÖNÜLLÜLÜK BİREYE NE KAZANDIRIR</vt:lpstr>
      <vt:lpstr>GÖNÜLLÜLERLE İŞBİRLİĞİ VE SÜRECİN YÖNETİLMESİ </vt:lpstr>
      <vt:lpstr>GÖNÜLLÜLERLE İŞBİRLİĞİ VE SÜRECİN YÖNETİLMESİ</vt:lpstr>
      <vt:lpstr>GÖNÜLLÜLERLE İŞBİRLİĞİNİN ADIMLARI</vt:lpstr>
      <vt:lpstr>1-GÖNÜLLÜ KAZANMA</vt:lpstr>
      <vt:lpstr>2) GÖNÜLLÜ ORYANTASYONU (YÖNLENDİRMESİ)</vt:lpstr>
      <vt:lpstr>3) GÖNÜLLÜ İŞ TANIMI</vt:lpstr>
      <vt:lpstr>4) GÖNÜLLÜ EĞİTİMİ</vt:lpstr>
      <vt:lpstr>5) GÖNÜLLÜ MOTİVASYONU</vt:lpstr>
      <vt:lpstr>GÖNÜLLÜ MOTİVASYONU</vt:lpstr>
      <vt:lpstr>    6) ÖDÜLLENDİRME VE ONURLANDIRMA </vt:lpstr>
      <vt:lpstr>7) BİLGİ VE İLETİŞİM </vt:lpstr>
      <vt:lpstr>8) BAŞARI</vt:lpstr>
      <vt:lpstr>9) Güven</vt:lpstr>
      <vt:lpstr>Gönüllü değerlendİrme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İbrahim BETİL</dc:creator>
  <cp:lastModifiedBy>casper</cp:lastModifiedBy>
  <cp:revision>565</cp:revision>
  <dcterms:created xsi:type="dcterms:W3CDTF">2003-01-30T10:21:10Z</dcterms:created>
  <dcterms:modified xsi:type="dcterms:W3CDTF">2016-02-05T12:00:20Z</dcterms:modified>
</cp:coreProperties>
</file>