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11.jpg" ContentType="image/png"/>
  <Override PartName="/ppt/media/image13.JPG" ContentType="image/jpeg"/>
  <Override PartName="/ppt/media/image15.JPG" ContentType="image/jpeg"/>
  <Override PartName="/ppt/media/image19.jpg" ContentType="image/jpeg"/>
  <Override PartName="/ppt/media/image20.jpg" ContentType="image/jpeg"/>
  <Override PartName="/ppt/media/image28.jpg" ContentType="image/jpeg"/>
  <Override PartName="/ppt/media/image30.jpg" ContentType="image/jpeg"/>
  <Override PartName="/ppt/media/image31.jpg" ContentType="image/jpeg"/>
  <Override PartName="/ppt/media/image36.jpg" ContentType="image/jpeg"/>
  <Override PartName="/ppt/media/image3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2" r:id="rId3"/>
  </p:sldMasterIdLst>
  <p:notesMasterIdLst>
    <p:notesMasterId r:id="rId25"/>
  </p:notesMasterIdLst>
  <p:handoutMasterIdLst>
    <p:handoutMasterId r:id="rId26"/>
  </p:handoutMasterIdLst>
  <p:sldIdLst>
    <p:sldId id="280" r:id="rId4"/>
    <p:sldId id="256" r:id="rId5"/>
    <p:sldId id="267" r:id="rId6"/>
    <p:sldId id="268" r:id="rId7"/>
    <p:sldId id="262" r:id="rId8"/>
    <p:sldId id="263" r:id="rId9"/>
    <p:sldId id="264" r:id="rId10"/>
    <p:sldId id="265" r:id="rId11"/>
    <p:sldId id="266" r:id="rId12"/>
    <p:sldId id="269" r:id="rId13"/>
    <p:sldId id="270" r:id="rId14"/>
    <p:sldId id="271" r:id="rId15"/>
    <p:sldId id="272" r:id="rId16"/>
    <p:sldId id="273" r:id="rId17"/>
    <p:sldId id="275" r:id="rId18"/>
    <p:sldId id="274" r:id="rId19"/>
    <p:sldId id="276" r:id="rId20"/>
    <p:sldId id="277" r:id="rId21"/>
    <p:sldId id="278" r:id="rId22"/>
    <p:sldId id="279"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5555"/>
    <a:srgbClr val="B0BFC6"/>
    <a:srgbClr val="3A99D8"/>
    <a:srgbClr val="424F5C"/>
    <a:srgbClr val="D35556"/>
    <a:srgbClr val="434345"/>
    <a:srgbClr val="515151"/>
    <a:srgbClr val="A70D0E"/>
    <a:srgbClr val="9689A6"/>
    <a:srgbClr val="9BF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39" autoAdjust="0"/>
    <p:restoredTop sz="93508" autoAdjust="0"/>
  </p:normalViewPr>
  <p:slideViewPr>
    <p:cSldViewPr>
      <p:cViewPr varScale="1">
        <p:scale>
          <a:sx n="85" d="100"/>
          <a:sy n="85" d="100"/>
        </p:scale>
        <p:origin x="94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208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721B00-6FC2-41C5-8CC8-B9EEA04C504C}" type="datetimeFigureOut">
              <a:rPr lang="en-US" smtClean="0"/>
              <a:pPr/>
              <a:t>1/12/2017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498FED-E309-4234-8533-7FE78C07775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4F934-0B1F-4A2D-B327-660F7F58F120}" type="datetimeFigureOut">
              <a:rPr lang="en-US" smtClean="0"/>
              <a:pPr/>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4592BD-A84E-44A3-8DF7-E6ED0C1DA7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5" name="Rectangle 4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0" y="2267858"/>
            <a:ext cx="4191000" cy="4590144"/>
            <a:chOff x="-1" y="1600199"/>
            <a:chExt cx="4501019" cy="5257801"/>
          </a:xfrm>
        </p:grpSpPr>
        <p:sp>
          <p:nvSpPr>
            <p:cNvPr id="39"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Freeform 46"/>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p:nvPr>
        </p:nvSpPr>
        <p:spPr>
          <a:xfrm>
            <a:off x="990600" y="1116449"/>
            <a:ext cx="6858000" cy="707886"/>
          </a:xfrm>
        </p:spPr>
        <p:txBody>
          <a:bodyPr wrap="square">
            <a:spAutoFit/>
          </a:bodyPr>
          <a:lstStyle>
            <a:lvl1pPr algn="r">
              <a:defRPr sz="4000">
                <a:solidFill>
                  <a:schemeClr val="accent2">
                    <a:lumMod val="75000"/>
                  </a:schemeClr>
                </a:solidFill>
              </a:defRPr>
            </a:lvl1pPr>
          </a:lstStyle>
          <a:p>
            <a:r>
              <a:rPr lang="tr-TR" smtClean="0"/>
              <a:t>Asıl başlık stili için tıklatın</a:t>
            </a:r>
            <a:endParaRPr lang="en-US" dirty="0"/>
          </a:p>
        </p:txBody>
      </p:sp>
      <p:sp>
        <p:nvSpPr>
          <p:cNvPr id="3" name="Subtitle 2"/>
          <p:cNvSpPr>
            <a:spLocks noGrp="1"/>
          </p:cNvSpPr>
          <p:nvPr userDrawn="1">
            <p:ph type="subTitle" idx="1"/>
          </p:nvPr>
        </p:nvSpPr>
        <p:spPr>
          <a:xfrm>
            <a:off x="990600" y="1900535"/>
            <a:ext cx="6858000" cy="461665"/>
          </a:xfrm>
        </p:spPr>
        <p:txBody>
          <a:bodyPr wrap="square">
            <a:spAutoFit/>
          </a:bodyPr>
          <a:lstStyle>
            <a:lvl1pPr marL="0" indent="0" algn="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userDrawn="1">
            <p:ph type="dt" sz="half" idx="10"/>
          </p:nvPr>
        </p:nvSpPr>
        <p:spPr/>
        <p:txBody>
          <a:bodyPr/>
          <a:lstStyle/>
          <a:p>
            <a:fld id="{FF6F1548-A370-498C-A14B-E715C2319CD9}" type="datetimeFigureOut">
              <a:rPr lang="en-US" smtClean="0"/>
              <a:pPr/>
              <a:t>1/12/2017</a:t>
            </a:fld>
            <a:endParaRPr lang="en-US"/>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p>
            <a:fld id="{C238F03A-58E1-4ECA-9024-348A9A81A53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F6F1548-A370-498C-A14B-E715C2319CD9}"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F6F1548-A370-498C-A14B-E715C2319CD9}"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03340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79" b="0" i="0">
                <a:solidFill>
                  <a:srgbClr val="231F2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74791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4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43"/>
          <p:cNvGrpSpPr/>
          <p:nvPr userDrawn="1"/>
        </p:nvGrpSpPr>
        <p:grpSpPr>
          <a:xfrm>
            <a:off x="0" y="2267858"/>
            <a:ext cx="4191000" cy="4590144"/>
            <a:chOff x="-1" y="1600199"/>
            <a:chExt cx="4501019" cy="5257801"/>
          </a:xfrm>
        </p:grpSpPr>
        <p:sp>
          <p:nvSpPr>
            <p:cNvPr id="13"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Freeform 46"/>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7"/>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Title 1"/>
          <p:cNvSpPr>
            <a:spLocks noGrp="1"/>
          </p:cNvSpPr>
          <p:nvPr>
            <p:ph type="ctrTitle"/>
          </p:nvPr>
        </p:nvSpPr>
        <p:spPr>
          <a:xfrm>
            <a:off x="990600" y="1116449"/>
            <a:ext cx="6858000" cy="707886"/>
          </a:xfrm>
        </p:spPr>
        <p:txBody>
          <a:bodyPr wrap="square">
            <a:spAutoFit/>
          </a:bodyPr>
          <a:lstStyle>
            <a:lvl1pPr algn="r">
              <a:defRPr sz="4000">
                <a:solidFill>
                  <a:schemeClr val="accent2">
                    <a:lumMod val="75000"/>
                  </a:schemeClr>
                </a:solidFill>
              </a:defRPr>
            </a:lvl1pPr>
          </a:lstStyle>
          <a:p>
            <a:r>
              <a:rPr lang="tr-TR" smtClean="0"/>
              <a:t>Asıl başlık stili için tıklatın</a:t>
            </a:r>
            <a:endParaRPr lang="en-US" dirty="0"/>
          </a:p>
        </p:txBody>
      </p:sp>
      <p:sp>
        <p:nvSpPr>
          <p:cNvPr id="21" name="Subtitle 2"/>
          <p:cNvSpPr>
            <a:spLocks noGrp="1"/>
          </p:cNvSpPr>
          <p:nvPr>
            <p:ph type="subTitle" idx="1"/>
          </p:nvPr>
        </p:nvSpPr>
        <p:spPr>
          <a:xfrm>
            <a:off x="990600" y="1900535"/>
            <a:ext cx="6858000" cy="461665"/>
          </a:xfrm>
        </p:spPr>
        <p:txBody>
          <a:bodyPr wrap="square">
            <a:spAutoFit/>
          </a:bodyPr>
          <a:lstStyle>
            <a:lvl1pPr marL="0" indent="0" algn="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22" name="Date Placeholder 3"/>
          <p:cNvSpPr>
            <a:spLocks noGrp="1"/>
          </p:cNvSpPr>
          <p:nvPr>
            <p:ph type="dt" sz="half" idx="10"/>
          </p:nvPr>
        </p:nvSpPr>
        <p:spPr>
          <a:xfrm>
            <a:off x="457200" y="6356350"/>
            <a:ext cx="2133600" cy="365125"/>
          </a:xfrm>
        </p:spPr>
        <p:txBody>
          <a:bodyPr/>
          <a:lstStyle/>
          <a:p>
            <a:fld id="{FF6F1548-A370-498C-A14B-E715C2319CD9}" type="datetimeFigureOut">
              <a:rPr lang="en-US" smtClean="0"/>
              <a:pPr/>
              <a:t>1/12/2017</a:t>
            </a:fld>
            <a:endParaRPr lang="en-US"/>
          </a:p>
        </p:txBody>
      </p:sp>
      <p:sp>
        <p:nvSpPr>
          <p:cNvPr id="23" name="Footer Placeholder 4"/>
          <p:cNvSpPr>
            <a:spLocks noGrp="1"/>
          </p:cNvSpPr>
          <p:nvPr>
            <p:ph type="ftr" sz="quarter" idx="11"/>
          </p:nvPr>
        </p:nvSpPr>
        <p:spPr>
          <a:xfrm>
            <a:off x="3124200" y="6356350"/>
            <a:ext cx="2895600" cy="365125"/>
          </a:xfrm>
        </p:spPr>
        <p:txBody>
          <a:bodyPr/>
          <a:lstStyle/>
          <a:p>
            <a:endParaRPr lang="en-US" dirty="0"/>
          </a:p>
        </p:txBody>
      </p:sp>
      <p:sp>
        <p:nvSpPr>
          <p:cNvPr id="24" name="Slide Number Placeholder 5"/>
          <p:cNvSpPr>
            <a:spLocks noGrp="1"/>
          </p:cNvSpPr>
          <p:nvPr>
            <p:ph type="sldNum" sz="quarter" idx="12"/>
          </p:nvPr>
        </p:nvSpPr>
        <p:spPr>
          <a:xfrm>
            <a:off x="6553200" y="6356350"/>
            <a:ext cx="2133600" cy="365125"/>
          </a:xfrm>
        </p:spPr>
        <p:txBody>
          <a:bodyPr/>
          <a:lstStyle/>
          <a:p>
            <a:fld id="{C238F03A-58E1-4ECA-9024-348A9A81A53D}" type="slidenum">
              <a:rPr lang="en-US" smtClean="0"/>
              <a:pPr/>
              <a:t>‹#›</a:t>
            </a:fld>
            <a:endParaRPr lang="en-US"/>
          </a:p>
        </p:txBody>
      </p:sp>
    </p:spTree>
    <p:extLst>
      <p:ext uri="{BB962C8B-B14F-4D97-AF65-F5344CB8AC3E}">
        <p14:creationId xmlns:p14="http://schemas.microsoft.com/office/powerpoint/2010/main" val="28518494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F6F1548-A370-498C-A14B-E715C2319CD9}"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extLst>
      <p:ext uri="{BB962C8B-B14F-4D97-AF65-F5344CB8AC3E}">
        <p14:creationId xmlns:p14="http://schemas.microsoft.com/office/powerpoint/2010/main" val="18314715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F6F1548-A370-498C-A14B-E715C2319CD9}"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5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F6F1548-A370-498C-A14B-E715C2319CD9}"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extLst>
      <p:ext uri="{BB962C8B-B14F-4D97-AF65-F5344CB8AC3E}">
        <p14:creationId xmlns:p14="http://schemas.microsoft.com/office/powerpoint/2010/main" val="41364279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768096" y="2967788"/>
            <a:ext cx="3566160" cy="33415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smtClean="0"/>
              <a:t>Asıl metin stillerini düzenle</a:t>
            </a:r>
          </a:p>
        </p:txBody>
      </p:sp>
      <p:sp>
        <p:nvSpPr>
          <p:cNvPr id="6" name="Content Placeholder 5"/>
          <p:cNvSpPr>
            <a:spLocks noGrp="1"/>
          </p:cNvSpPr>
          <p:nvPr>
            <p:ph sz="quarter" idx="4"/>
          </p:nvPr>
        </p:nvSpPr>
        <p:spPr>
          <a:xfrm>
            <a:off x="4491990" y="2967788"/>
            <a:ext cx="3566160" cy="33415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F6F1548-A370-498C-A14B-E715C2319CD9}" type="datetimeFigureOut">
              <a:rPr lang="en-US" smtClean="0"/>
              <a:pPr/>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8F03A-58E1-4ECA-9024-348A9A81A53D}" type="slidenum">
              <a:rPr lang="en-US" smtClean="0"/>
              <a:pPr/>
              <a:t>‹#›</a:t>
            </a:fld>
            <a:endParaRPr lang="en-US"/>
          </a:p>
        </p:txBody>
      </p:sp>
    </p:spTree>
    <p:extLst>
      <p:ext uri="{BB962C8B-B14F-4D97-AF65-F5344CB8AC3E}">
        <p14:creationId xmlns:p14="http://schemas.microsoft.com/office/powerpoint/2010/main" val="437563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F6F1548-A370-498C-A14B-E715C2319CD9}"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8F03A-58E1-4ECA-9024-348A9A81A53D}" type="slidenum">
              <a:rPr lang="en-US" smtClean="0"/>
              <a:pPr/>
              <a:t>‹#›</a:t>
            </a:fld>
            <a:endParaRPr lang="en-US"/>
          </a:p>
        </p:txBody>
      </p:sp>
    </p:spTree>
    <p:extLst>
      <p:ext uri="{BB962C8B-B14F-4D97-AF65-F5344CB8AC3E}">
        <p14:creationId xmlns:p14="http://schemas.microsoft.com/office/powerpoint/2010/main" val="2286393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F6F1548-A370-498C-A14B-E715C2319CD9}"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F1548-A370-498C-A14B-E715C2319CD9}" type="datetimeFigureOut">
              <a:rPr lang="en-US" smtClean="0"/>
              <a:pPr/>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8F03A-58E1-4ECA-9024-348A9A81A53D}" type="slidenum">
              <a:rPr lang="en-US" smtClean="0"/>
              <a:pPr/>
              <a:t>‹#›</a:t>
            </a:fld>
            <a:endParaRPr lang="en-US"/>
          </a:p>
        </p:txBody>
      </p:sp>
    </p:spTree>
    <p:extLst>
      <p:ext uri="{BB962C8B-B14F-4D97-AF65-F5344CB8AC3E}">
        <p14:creationId xmlns:p14="http://schemas.microsoft.com/office/powerpoint/2010/main" val="28804652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tr-TR" smtClean="0"/>
              <a:t>Asıl başlık stili için tıklatın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F6F1548-A370-498C-A14B-E715C2319CD9}"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extLst>
      <p:ext uri="{BB962C8B-B14F-4D97-AF65-F5344CB8AC3E}">
        <p14:creationId xmlns:p14="http://schemas.microsoft.com/office/powerpoint/2010/main" val="31641124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F6F1548-A370-498C-A14B-E715C2319CD9}"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318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F6F1548-A370-498C-A14B-E715C2319CD9}"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extLst>
      <p:ext uri="{BB962C8B-B14F-4D97-AF65-F5344CB8AC3E}">
        <p14:creationId xmlns:p14="http://schemas.microsoft.com/office/powerpoint/2010/main" val="1711790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F6F1548-A370-498C-A14B-E715C2319CD9}"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22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45" name="Rectangle 4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0" y="2267858"/>
            <a:ext cx="4191000" cy="4590144"/>
            <a:chOff x="-1" y="1600199"/>
            <a:chExt cx="4501019" cy="5257801"/>
          </a:xfrm>
        </p:grpSpPr>
        <p:sp>
          <p:nvSpPr>
            <p:cNvPr id="39"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Freeform 46"/>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p:nvPr>
        </p:nvSpPr>
        <p:spPr>
          <a:xfrm>
            <a:off x="990600" y="1116449"/>
            <a:ext cx="6858000" cy="707886"/>
          </a:xfrm>
        </p:spPr>
        <p:txBody>
          <a:bodyPr wrap="square">
            <a:spAutoFit/>
          </a:bodyPr>
          <a:lstStyle>
            <a:lvl1pPr algn="r">
              <a:defRPr sz="4000">
                <a:solidFill>
                  <a:schemeClr val="accent2">
                    <a:lumMod val="75000"/>
                  </a:schemeClr>
                </a:solidFill>
              </a:defRPr>
            </a:lvl1pPr>
          </a:lstStyle>
          <a:p>
            <a:r>
              <a:rPr lang="tr-TR" smtClean="0"/>
              <a:t>Asıl başlık stili için tıklatın</a:t>
            </a:r>
            <a:endParaRPr lang="en-US" dirty="0"/>
          </a:p>
        </p:txBody>
      </p:sp>
      <p:sp>
        <p:nvSpPr>
          <p:cNvPr id="3" name="Subtitle 2"/>
          <p:cNvSpPr>
            <a:spLocks noGrp="1"/>
          </p:cNvSpPr>
          <p:nvPr userDrawn="1">
            <p:ph type="subTitle" idx="1"/>
          </p:nvPr>
        </p:nvSpPr>
        <p:spPr>
          <a:xfrm>
            <a:off x="990600" y="1900535"/>
            <a:ext cx="6858000" cy="461665"/>
          </a:xfrm>
        </p:spPr>
        <p:txBody>
          <a:bodyPr wrap="square">
            <a:spAutoFit/>
          </a:bodyPr>
          <a:lstStyle>
            <a:lvl1pPr marL="0" indent="0" algn="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userDrawn="1">
            <p:ph type="dt" sz="half" idx="10"/>
          </p:nvPr>
        </p:nvSpPr>
        <p:spPr/>
        <p:txBody>
          <a:bodyPr/>
          <a:lstStyle/>
          <a:p>
            <a:fld id="{FF6F1548-A370-498C-A14B-E715C2319CD9}" type="datetimeFigureOut">
              <a:rPr lang="en-US" smtClean="0"/>
              <a:pPr/>
              <a:t>1/12/2017</a:t>
            </a:fld>
            <a:endParaRPr lang="en-US"/>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p>
            <a:fld id="{C238F03A-58E1-4ECA-9024-348A9A81A53D}" type="slidenum">
              <a:rPr lang="en-US" smtClean="0"/>
              <a:pPr/>
              <a:t>‹#›</a:t>
            </a:fld>
            <a:endParaRPr lang="en-US"/>
          </a:p>
        </p:txBody>
      </p:sp>
    </p:spTree>
    <p:extLst>
      <p:ext uri="{BB962C8B-B14F-4D97-AF65-F5344CB8AC3E}">
        <p14:creationId xmlns:p14="http://schemas.microsoft.com/office/powerpoint/2010/main" val="3395662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F6F1548-A370-498C-A14B-E715C2319CD9}"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F6F1548-A370-498C-A14B-E715C2319CD9}"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FF6F1548-A370-498C-A14B-E715C2319CD9}" type="datetimeFigureOut">
              <a:rPr lang="en-US" smtClean="0"/>
              <a:pPr/>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FF6F1548-A370-498C-A14B-E715C2319CD9}"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F1548-A370-498C-A14B-E715C2319CD9}" type="datetimeFigureOut">
              <a:rPr lang="en-US" smtClean="0"/>
              <a:pPr/>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F6F1548-A370-498C-A14B-E715C2319CD9}"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F6F1548-A370-498C-A14B-E715C2319CD9}"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F1548-A370-498C-A14B-E715C2319CD9}" type="datetimeFigureOut">
              <a:rPr lang="en-US" smtClean="0"/>
              <a:pPr/>
              <a:t>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grpSp>
        <p:nvGrpSpPr>
          <p:cNvPr id="33" name="Group 32"/>
          <p:cNvGrpSpPr/>
          <p:nvPr/>
        </p:nvGrpSpPr>
        <p:grpSpPr>
          <a:xfrm>
            <a:off x="0" y="0"/>
            <a:ext cx="9144001" cy="6858000"/>
            <a:chOff x="0" y="0"/>
            <a:chExt cx="9144001" cy="685800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8F03A-58E1-4ECA-9024-348A9A81A53D}" type="slidenum">
              <a:rPr lang="en-US" smtClean="0"/>
              <a:pPr/>
              <a:t>‹#›</a:t>
            </a:fld>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grpSp>
        <p:nvGrpSpPr>
          <p:cNvPr id="12" name="Group 11"/>
          <p:cNvGrpSpPr/>
          <p:nvPr/>
        </p:nvGrpSpPr>
        <p:grpSpPr>
          <a:xfrm>
            <a:off x="0" y="2855091"/>
            <a:ext cx="3581400" cy="4002909"/>
            <a:chOff x="0" y="2533588"/>
            <a:chExt cx="8022336" cy="8966516"/>
          </a:xfrm>
        </p:grpSpPr>
        <p:sp>
          <p:nvSpPr>
            <p:cNvPr id="13" name="Freeform 7"/>
            <p:cNvSpPr>
              <a:spLocks/>
            </p:cNvSpPr>
            <p:nvPr userDrawn="1"/>
          </p:nvSpPr>
          <p:spPr bwMode="auto">
            <a:xfrm>
              <a:off x="0" y="2533588"/>
              <a:ext cx="4127500" cy="2514599"/>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0" y="4980432"/>
              <a:ext cx="3184026" cy="6519672"/>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0" y="3371787"/>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userDrawn="1"/>
          </p:nvSpPr>
          <p:spPr bwMode="auto">
            <a:xfrm>
              <a:off x="1502664" y="5586916"/>
              <a:ext cx="6519672" cy="5913188"/>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1155002" y="5801712"/>
              <a:ext cx="3420932" cy="5698392"/>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spcBef>
          <a:spcPct val="0"/>
        </a:spcBef>
        <a:buNone/>
        <a:defRPr sz="40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F6F1548-A370-498C-A14B-E715C2319CD9}" type="datetimeFigureOut">
              <a:rPr lang="en-US" smtClean="0"/>
              <a:pPr/>
              <a:t>1/12/2017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238F03A-58E1-4ECA-9024-348A9A81A53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6584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hyperlink" Target="http://www.yenihayatenstitusu.org/" TargetMode="Externa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www.facebook.com/saglikturizmdernegi/" TargetMode="External"/><Relationship Id="rId4" Type="http://schemas.openxmlformats.org/officeDocument/2006/relationships/hyperlink" Target="http://www.saglikturizmi.org.t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5536594" y="5895676"/>
            <a:ext cx="753033" cy="470030"/>
          </a:xfrm>
          <a:prstGeom prst="rect">
            <a:avLst/>
          </a:prstGeom>
          <a:blipFill>
            <a:blip r:embed="rId2" cstate="print"/>
            <a:stretch>
              <a:fillRect/>
            </a:stretch>
          </a:blipFill>
        </p:spPr>
        <p:txBody>
          <a:bodyPr wrap="square" lIns="0" tIns="0" rIns="0" bIns="0" rtlCol="0"/>
          <a:lstStyle/>
          <a:p>
            <a:endParaRPr/>
          </a:p>
        </p:txBody>
      </p:sp>
      <p:sp>
        <p:nvSpPr>
          <p:cNvPr id="5" name="object 47"/>
          <p:cNvSpPr/>
          <p:nvPr/>
        </p:nvSpPr>
        <p:spPr>
          <a:xfrm>
            <a:off x="3955393" y="1765535"/>
            <a:ext cx="3810" cy="0"/>
          </a:xfrm>
          <a:custGeom>
            <a:avLst/>
            <a:gdLst/>
            <a:ahLst/>
            <a:cxnLst/>
            <a:rect l="l" t="t" r="r" b="b"/>
            <a:pathLst>
              <a:path w="3809">
                <a:moveTo>
                  <a:pt x="0" y="0"/>
                </a:moveTo>
                <a:lnTo>
                  <a:pt x="3276" y="0"/>
                </a:lnTo>
              </a:path>
            </a:pathLst>
          </a:custGeom>
          <a:ln w="3175">
            <a:solidFill>
              <a:srgbClr val="0076AC"/>
            </a:solidFill>
          </a:ln>
        </p:spPr>
        <p:txBody>
          <a:bodyPr wrap="square" lIns="0" tIns="0" rIns="0" bIns="0" rtlCol="0"/>
          <a:lstStyle/>
          <a:p>
            <a:endParaRPr/>
          </a:p>
        </p:txBody>
      </p:sp>
      <p:sp>
        <p:nvSpPr>
          <p:cNvPr id="6" name="object 62"/>
          <p:cNvSpPr/>
          <p:nvPr/>
        </p:nvSpPr>
        <p:spPr>
          <a:xfrm>
            <a:off x="3191405" y="5908771"/>
            <a:ext cx="444492" cy="456935"/>
          </a:xfrm>
          <a:prstGeom prst="rect">
            <a:avLst/>
          </a:prstGeom>
          <a:blipFill>
            <a:blip r:embed="rId3" cstate="print"/>
            <a:stretch>
              <a:fillRect/>
            </a:stretch>
          </a:blipFill>
        </p:spPr>
        <p:txBody>
          <a:bodyPr wrap="square" lIns="0" tIns="0" rIns="0" bIns="0" rtlCol="0"/>
          <a:lstStyle/>
          <a:p>
            <a:endParaRPr/>
          </a:p>
        </p:txBody>
      </p:sp>
      <p:sp>
        <p:nvSpPr>
          <p:cNvPr id="7" name="object 64"/>
          <p:cNvSpPr/>
          <p:nvPr/>
        </p:nvSpPr>
        <p:spPr>
          <a:xfrm>
            <a:off x="6444208" y="5138280"/>
            <a:ext cx="1296144" cy="757395"/>
          </a:xfrm>
          <a:prstGeom prst="rect">
            <a:avLst/>
          </a:prstGeom>
          <a:blipFill>
            <a:blip r:embed="rId4" cstate="print"/>
            <a:stretch>
              <a:fillRect/>
            </a:stretch>
          </a:blipFill>
        </p:spPr>
        <p:txBody>
          <a:bodyPr wrap="square" lIns="0" tIns="0" rIns="0" bIns="0" rtlCol="0"/>
          <a:lstStyle/>
          <a:p>
            <a:endParaRPr/>
          </a:p>
        </p:txBody>
      </p:sp>
      <p:sp>
        <p:nvSpPr>
          <p:cNvPr id="8" name="object 65"/>
          <p:cNvSpPr/>
          <p:nvPr/>
        </p:nvSpPr>
        <p:spPr>
          <a:xfrm>
            <a:off x="3419872" y="116631"/>
            <a:ext cx="2140203" cy="1316619"/>
          </a:xfrm>
          <a:prstGeom prst="rect">
            <a:avLst/>
          </a:prstGeom>
          <a:blipFill>
            <a:blip r:embed="rId5" cstate="print"/>
            <a:stretch>
              <a:fillRect/>
            </a:stretch>
          </a:blipFill>
        </p:spPr>
        <p:txBody>
          <a:bodyPr wrap="square" lIns="0" tIns="0" rIns="0" bIns="0" rtlCol="0"/>
          <a:lstStyle/>
          <a:p>
            <a:endParaRPr/>
          </a:p>
        </p:txBody>
      </p:sp>
      <p:sp>
        <p:nvSpPr>
          <p:cNvPr id="9" name="object 66"/>
          <p:cNvSpPr/>
          <p:nvPr/>
        </p:nvSpPr>
        <p:spPr>
          <a:xfrm>
            <a:off x="4171512" y="5939078"/>
            <a:ext cx="1048559" cy="383225"/>
          </a:xfrm>
          <a:prstGeom prst="rect">
            <a:avLst/>
          </a:prstGeom>
          <a:blipFill>
            <a:blip r:embed="rId6" cstate="print"/>
            <a:stretch>
              <a:fillRect/>
            </a:stretch>
          </a:blipFill>
        </p:spPr>
        <p:txBody>
          <a:bodyPr wrap="square" lIns="0" tIns="0" rIns="0" bIns="0" rtlCol="0"/>
          <a:lstStyle/>
          <a:p>
            <a:endParaRPr/>
          </a:p>
        </p:txBody>
      </p:sp>
      <p:sp>
        <p:nvSpPr>
          <p:cNvPr id="10" name="object 67"/>
          <p:cNvSpPr/>
          <p:nvPr/>
        </p:nvSpPr>
        <p:spPr>
          <a:xfrm>
            <a:off x="3076056" y="2506016"/>
            <a:ext cx="1419860" cy="1381760"/>
          </a:xfrm>
          <a:custGeom>
            <a:avLst/>
            <a:gdLst/>
            <a:ahLst/>
            <a:cxnLst/>
            <a:rect l="l" t="t" r="r" b="b"/>
            <a:pathLst>
              <a:path w="1419859" h="1381760">
                <a:moveTo>
                  <a:pt x="709802" y="0"/>
                </a:moveTo>
                <a:lnTo>
                  <a:pt x="661205" y="1593"/>
                </a:lnTo>
                <a:lnTo>
                  <a:pt x="613487" y="6305"/>
                </a:lnTo>
                <a:lnTo>
                  <a:pt x="566753" y="14032"/>
                </a:lnTo>
                <a:lnTo>
                  <a:pt x="521110" y="24672"/>
                </a:lnTo>
                <a:lnTo>
                  <a:pt x="476662" y="38121"/>
                </a:lnTo>
                <a:lnTo>
                  <a:pt x="433516" y="54277"/>
                </a:lnTo>
                <a:lnTo>
                  <a:pt x="391778" y="73038"/>
                </a:lnTo>
                <a:lnTo>
                  <a:pt x="351552" y="94299"/>
                </a:lnTo>
                <a:lnTo>
                  <a:pt x="312946" y="117958"/>
                </a:lnTo>
                <a:lnTo>
                  <a:pt x="276064" y="143913"/>
                </a:lnTo>
                <a:lnTo>
                  <a:pt x="241013" y="172061"/>
                </a:lnTo>
                <a:lnTo>
                  <a:pt x="207897" y="202298"/>
                </a:lnTo>
                <a:lnTo>
                  <a:pt x="176823" y="234522"/>
                </a:lnTo>
                <a:lnTo>
                  <a:pt x="147897" y="268629"/>
                </a:lnTo>
                <a:lnTo>
                  <a:pt x="121223" y="304518"/>
                </a:lnTo>
                <a:lnTo>
                  <a:pt x="96909" y="342085"/>
                </a:lnTo>
                <a:lnTo>
                  <a:pt x="75059" y="381227"/>
                </a:lnTo>
                <a:lnTo>
                  <a:pt x="55780" y="421842"/>
                </a:lnTo>
                <a:lnTo>
                  <a:pt x="39176" y="463826"/>
                </a:lnTo>
                <a:lnTo>
                  <a:pt x="25355" y="507076"/>
                </a:lnTo>
                <a:lnTo>
                  <a:pt x="14420" y="551491"/>
                </a:lnTo>
                <a:lnTo>
                  <a:pt x="6479" y="596967"/>
                </a:lnTo>
                <a:lnTo>
                  <a:pt x="1637" y="643400"/>
                </a:lnTo>
                <a:lnTo>
                  <a:pt x="0" y="690689"/>
                </a:lnTo>
                <a:lnTo>
                  <a:pt x="1637" y="737978"/>
                </a:lnTo>
                <a:lnTo>
                  <a:pt x="6479" y="784411"/>
                </a:lnTo>
                <a:lnTo>
                  <a:pt x="14420" y="829887"/>
                </a:lnTo>
                <a:lnTo>
                  <a:pt x="25355" y="874302"/>
                </a:lnTo>
                <a:lnTo>
                  <a:pt x="39176" y="917552"/>
                </a:lnTo>
                <a:lnTo>
                  <a:pt x="55780" y="959536"/>
                </a:lnTo>
                <a:lnTo>
                  <a:pt x="75059" y="1000151"/>
                </a:lnTo>
                <a:lnTo>
                  <a:pt x="96909" y="1039293"/>
                </a:lnTo>
                <a:lnTo>
                  <a:pt x="121223" y="1076860"/>
                </a:lnTo>
                <a:lnTo>
                  <a:pt x="147897" y="1112749"/>
                </a:lnTo>
                <a:lnTo>
                  <a:pt x="176823" y="1146856"/>
                </a:lnTo>
                <a:lnTo>
                  <a:pt x="207897" y="1179080"/>
                </a:lnTo>
                <a:lnTo>
                  <a:pt x="241013" y="1209317"/>
                </a:lnTo>
                <a:lnTo>
                  <a:pt x="276064" y="1237465"/>
                </a:lnTo>
                <a:lnTo>
                  <a:pt x="312946" y="1263420"/>
                </a:lnTo>
                <a:lnTo>
                  <a:pt x="351552" y="1287079"/>
                </a:lnTo>
                <a:lnTo>
                  <a:pt x="391778" y="1308340"/>
                </a:lnTo>
                <a:lnTo>
                  <a:pt x="433516" y="1327101"/>
                </a:lnTo>
                <a:lnTo>
                  <a:pt x="476662" y="1343257"/>
                </a:lnTo>
                <a:lnTo>
                  <a:pt x="521110" y="1356706"/>
                </a:lnTo>
                <a:lnTo>
                  <a:pt x="566753" y="1367346"/>
                </a:lnTo>
                <a:lnTo>
                  <a:pt x="613487" y="1375073"/>
                </a:lnTo>
                <a:lnTo>
                  <a:pt x="661205" y="1379785"/>
                </a:lnTo>
                <a:lnTo>
                  <a:pt x="709802" y="1381378"/>
                </a:lnTo>
                <a:lnTo>
                  <a:pt x="758400" y="1379785"/>
                </a:lnTo>
                <a:lnTo>
                  <a:pt x="806118" y="1375073"/>
                </a:lnTo>
                <a:lnTo>
                  <a:pt x="852852" y="1367346"/>
                </a:lnTo>
                <a:lnTo>
                  <a:pt x="898496" y="1356706"/>
                </a:lnTo>
                <a:lnTo>
                  <a:pt x="942944" y="1343257"/>
                </a:lnTo>
                <a:lnTo>
                  <a:pt x="986091" y="1327101"/>
                </a:lnTo>
                <a:lnTo>
                  <a:pt x="1027830" y="1308340"/>
                </a:lnTo>
                <a:lnTo>
                  <a:pt x="1068056" y="1287079"/>
                </a:lnTo>
                <a:lnTo>
                  <a:pt x="1106663" y="1263420"/>
                </a:lnTo>
                <a:lnTo>
                  <a:pt x="1143546" y="1237465"/>
                </a:lnTo>
                <a:lnTo>
                  <a:pt x="1178598" y="1209317"/>
                </a:lnTo>
                <a:lnTo>
                  <a:pt x="1211714" y="1179080"/>
                </a:lnTo>
                <a:lnTo>
                  <a:pt x="1242789" y="1146856"/>
                </a:lnTo>
                <a:lnTo>
                  <a:pt x="1271716" y="1112749"/>
                </a:lnTo>
                <a:lnTo>
                  <a:pt x="1298390" y="1076860"/>
                </a:lnTo>
                <a:lnTo>
                  <a:pt x="1322705" y="1039293"/>
                </a:lnTo>
                <a:lnTo>
                  <a:pt x="1344556" y="1000151"/>
                </a:lnTo>
                <a:lnTo>
                  <a:pt x="1363836" y="959536"/>
                </a:lnTo>
                <a:lnTo>
                  <a:pt x="1380440" y="917552"/>
                </a:lnTo>
                <a:lnTo>
                  <a:pt x="1394262" y="874302"/>
                </a:lnTo>
                <a:lnTo>
                  <a:pt x="1405197" y="829887"/>
                </a:lnTo>
                <a:lnTo>
                  <a:pt x="1413138" y="784411"/>
                </a:lnTo>
                <a:lnTo>
                  <a:pt x="1417981" y="737978"/>
                </a:lnTo>
                <a:lnTo>
                  <a:pt x="1419618" y="690689"/>
                </a:lnTo>
                <a:lnTo>
                  <a:pt x="1417981" y="643400"/>
                </a:lnTo>
                <a:lnTo>
                  <a:pt x="1413138" y="596967"/>
                </a:lnTo>
                <a:lnTo>
                  <a:pt x="1405197" y="551491"/>
                </a:lnTo>
                <a:lnTo>
                  <a:pt x="1394262" y="507076"/>
                </a:lnTo>
                <a:lnTo>
                  <a:pt x="1380440" y="463826"/>
                </a:lnTo>
                <a:lnTo>
                  <a:pt x="1363836" y="421842"/>
                </a:lnTo>
                <a:lnTo>
                  <a:pt x="1344556" y="381227"/>
                </a:lnTo>
                <a:lnTo>
                  <a:pt x="1322705" y="342085"/>
                </a:lnTo>
                <a:lnTo>
                  <a:pt x="1298390" y="304518"/>
                </a:lnTo>
                <a:lnTo>
                  <a:pt x="1271716" y="268629"/>
                </a:lnTo>
                <a:lnTo>
                  <a:pt x="1242789" y="234522"/>
                </a:lnTo>
                <a:lnTo>
                  <a:pt x="1211714" y="202298"/>
                </a:lnTo>
                <a:lnTo>
                  <a:pt x="1178598" y="172061"/>
                </a:lnTo>
                <a:lnTo>
                  <a:pt x="1143546" y="143913"/>
                </a:lnTo>
                <a:lnTo>
                  <a:pt x="1106663" y="117958"/>
                </a:lnTo>
                <a:lnTo>
                  <a:pt x="1068056" y="94299"/>
                </a:lnTo>
                <a:lnTo>
                  <a:pt x="1027830" y="73038"/>
                </a:lnTo>
                <a:lnTo>
                  <a:pt x="986091" y="54277"/>
                </a:lnTo>
                <a:lnTo>
                  <a:pt x="942944" y="38121"/>
                </a:lnTo>
                <a:lnTo>
                  <a:pt x="898496" y="24672"/>
                </a:lnTo>
                <a:lnTo>
                  <a:pt x="852852" y="14032"/>
                </a:lnTo>
                <a:lnTo>
                  <a:pt x="806118" y="6305"/>
                </a:lnTo>
                <a:lnTo>
                  <a:pt x="758400" y="1593"/>
                </a:lnTo>
                <a:lnTo>
                  <a:pt x="709802" y="0"/>
                </a:lnTo>
                <a:close/>
              </a:path>
            </a:pathLst>
          </a:custGeom>
          <a:solidFill>
            <a:srgbClr val="FFFFFF"/>
          </a:solidFill>
        </p:spPr>
        <p:txBody>
          <a:bodyPr wrap="square" lIns="0" tIns="0" rIns="0" bIns="0" rtlCol="0"/>
          <a:lstStyle/>
          <a:p>
            <a:endParaRPr/>
          </a:p>
        </p:txBody>
      </p:sp>
      <p:sp>
        <p:nvSpPr>
          <p:cNvPr id="18" name="object 84"/>
          <p:cNvSpPr txBox="1"/>
          <p:nvPr/>
        </p:nvSpPr>
        <p:spPr>
          <a:xfrm>
            <a:off x="3491880" y="4816063"/>
            <a:ext cx="2068195" cy="845185"/>
          </a:xfrm>
          <a:prstGeom prst="rect">
            <a:avLst/>
          </a:prstGeom>
        </p:spPr>
        <p:txBody>
          <a:bodyPr vert="horz" wrap="square" lIns="0" tIns="0" rIns="0" bIns="0" rtlCol="0">
            <a:spAutoFit/>
          </a:bodyPr>
          <a:lstStyle/>
          <a:p>
            <a:pPr marL="304165" marR="5080" indent="-292100">
              <a:lnSpc>
                <a:spcPct val="100000"/>
              </a:lnSpc>
            </a:pPr>
            <a:r>
              <a:rPr sz="2600" spc="-250" dirty="0">
                <a:solidFill>
                  <a:srgbClr val="E78F2A"/>
                </a:solidFill>
                <a:latin typeface="Arial"/>
                <a:cs typeface="Arial"/>
              </a:rPr>
              <a:t>“Yeni </a:t>
            </a:r>
            <a:r>
              <a:rPr sz="2600" spc="-125" dirty="0">
                <a:solidFill>
                  <a:srgbClr val="E78F2A"/>
                </a:solidFill>
                <a:latin typeface="Arial"/>
                <a:cs typeface="Arial"/>
              </a:rPr>
              <a:t>Hayat”</a:t>
            </a:r>
            <a:r>
              <a:rPr sz="2600" spc="-125" dirty="0">
                <a:solidFill>
                  <a:srgbClr val="0076AB"/>
                </a:solidFill>
                <a:latin typeface="Garamond"/>
                <a:cs typeface="Garamond"/>
              </a:rPr>
              <a:t>ınızı  </a:t>
            </a:r>
            <a:r>
              <a:rPr sz="2600" spc="-40" dirty="0">
                <a:solidFill>
                  <a:srgbClr val="0076AB"/>
                </a:solidFill>
                <a:latin typeface="Garamond"/>
                <a:cs typeface="Garamond"/>
              </a:rPr>
              <a:t>Tasarlayın!”</a:t>
            </a:r>
            <a:endParaRPr sz="2600" dirty="0">
              <a:latin typeface="Garamond"/>
              <a:cs typeface="Garamond"/>
            </a:endParaRPr>
          </a:p>
        </p:txBody>
      </p:sp>
      <p:sp>
        <p:nvSpPr>
          <p:cNvPr id="19" name="object 63"/>
          <p:cNvSpPr/>
          <p:nvPr/>
        </p:nvSpPr>
        <p:spPr>
          <a:xfrm>
            <a:off x="1331640" y="5138280"/>
            <a:ext cx="1394989" cy="666983"/>
          </a:xfrm>
          <a:prstGeom prst="rect">
            <a:avLst/>
          </a:prstGeom>
          <a:blipFill>
            <a:blip r:embed="rId7" cstate="print"/>
            <a:stretch>
              <a:fillRect/>
            </a:stretch>
          </a:blipFill>
        </p:spPr>
        <p:txBody>
          <a:bodyPr wrap="square" lIns="0" tIns="0" rIns="0" bIns="0" rtlCol="0"/>
          <a:lstStyle/>
          <a:p>
            <a:endParaRPr/>
          </a:p>
        </p:txBody>
      </p:sp>
      <p:sp>
        <p:nvSpPr>
          <p:cNvPr id="20" name="object 46"/>
          <p:cNvSpPr/>
          <p:nvPr/>
        </p:nvSpPr>
        <p:spPr>
          <a:xfrm>
            <a:off x="2874291" y="1453701"/>
            <a:ext cx="3209877" cy="2911403"/>
          </a:xfrm>
          <a:prstGeom prst="rect">
            <a:avLst/>
          </a:prstGeom>
          <a:blipFill>
            <a:blip r:embed="rId8" cstate="print"/>
            <a:stretch>
              <a:fillRect/>
            </a:stretch>
          </a:blipFill>
        </p:spPr>
        <p:txBody>
          <a:bodyPr wrap="square" lIns="0" tIns="0" rIns="0" bIns="0" rtlCol="0"/>
          <a:lstStyle/>
          <a:p>
            <a:endParaRPr/>
          </a:p>
        </p:txBody>
      </p:sp>
      <p:sp>
        <p:nvSpPr>
          <p:cNvPr id="22" name="Metin kutusu 21"/>
          <p:cNvSpPr txBox="1"/>
          <p:nvPr/>
        </p:nvSpPr>
        <p:spPr>
          <a:xfrm>
            <a:off x="0" y="6465530"/>
            <a:ext cx="9144000" cy="707886"/>
          </a:xfrm>
          <a:prstGeom prst="rect">
            <a:avLst/>
          </a:prstGeom>
          <a:noFill/>
        </p:spPr>
        <p:txBody>
          <a:bodyPr wrap="square" rtlCol="0">
            <a:spAutoFit/>
          </a:bodyPr>
          <a:lstStyle/>
          <a:p>
            <a:pPr algn="ctr"/>
            <a:r>
              <a:rPr lang="tr-TR" sz="1100" dirty="0"/>
              <a:t>Bu yayın Avrupa Birliği’nin mali katkısı ile hazırlanmıştır. Bu yayın içeriğinden yalnızca Türkiye Sağlık Turizmi Derneği sorumludur ve bu içerik hiçbir şekilde Avrupa Birliği’nin görüş ve tutumunu yansıtmamaktadır.</a:t>
            </a:r>
          </a:p>
          <a:p>
            <a:pPr algn="ctr"/>
            <a:endParaRPr lang="tr-TR" dirty="0"/>
          </a:p>
        </p:txBody>
      </p:sp>
      <p:pic>
        <p:nvPicPr>
          <p:cNvPr id="2" name="Resim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83579" y="2398492"/>
            <a:ext cx="1164485" cy="1174524"/>
          </a:xfrm>
          <a:prstGeom prst="rect">
            <a:avLst/>
          </a:prstGeom>
        </p:spPr>
      </p:pic>
    </p:spTree>
    <p:extLst>
      <p:ext uri="{BB962C8B-B14F-4D97-AF65-F5344CB8AC3E}">
        <p14:creationId xmlns:p14="http://schemas.microsoft.com/office/powerpoint/2010/main" val="1345943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2457" y="1"/>
            <a:ext cx="6760735" cy="6854153"/>
          </a:xfrm>
          <a:custGeom>
            <a:avLst/>
            <a:gdLst/>
            <a:ahLst/>
            <a:cxnLst/>
            <a:rect l="l" t="t" r="r" b="b"/>
            <a:pathLst>
              <a:path w="7812405" h="7920355">
                <a:moveTo>
                  <a:pt x="0" y="7919999"/>
                </a:moveTo>
                <a:lnTo>
                  <a:pt x="7811998" y="7919999"/>
                </a:lnTo>
                <a:lnTo>
                  <a:pt x="7811998" y="0"/>
                </a:lnTo>
                <a:lnTo>
                  <a:pt x="0" y="0"/>
                </a:lnTo>
                <a:lnTo>
                  <a:pt x="0" y="7919999"/>
                </a:lnTo>
                <a:close/>
              </a:path>
            </a:pathLst>
          </a:custGeom>
          <a:solidFill>
            <a:schemeClr val="accent6">
              <a:lumMod val="60000"/>
              <a:lumOff val="40000"/>
            </a:schemeClr>
          </a:solidFill>
        </p:spPr>
        <p:txBody>
          <a:bodyPr wrap="square" lIns="0" tIns="0" rIns="0" bIns="0" rtlCol="0"/>
          <a:lstStyle/>
          <a:p>
            <a:endParaRPr sz="1558"/>
          </a:p>
        </p:txBody>
      </p:sp>
      <p:sp>
        <p:nvSpPr>
          <p:cNvPr id="3" name="object 3"/>
          <p:cNvSpPr txBox="1"/>
          <p:nvPr/>
        </p:nvSpPr>
        <p:spPr>
          <a:xfrm>
            <a:off x="1181468" y="0"/>
            <a:ext cx="83527" cy="159724"/>
          </a:xfrm>
          <a:prstGeom prst="rect">
            <a:avLst/>
          </a:prstGeom>
        </p:spPr>
        <p:txBody>
          <a:bodyPr vert="horz" wrap="square" lIns="0" tIns="0" rIns="0" bIns="0" rtlCol="0">
            <a:spAutoFit/>
          </a:bodyPr>
          <a:lstStyle/>
          <a:p>
            <a:pPr marL="10991"/>
            <a:r>
              <a:rPr sz="1038" spc="-39" dirty="0">
                <a:solidFill>
                  <a:srgbClr val="231F20"/>
                </a:solidFill>
                <a:latin typeface="Times New Roman"/>
                <a:cs typeface="Times New Roman"/>
              </a:rPr>
              <a:t>v</a:t>
            </a:r>
            <a:endParaRPr sz="1038">
              <a:latin typeface="Times New Roman"/>
              <a:cs typeface="Times New Roman"/>
            </a:endParaRPr>
          </a:p>
        </p:txBody>
      </p:sp>
      <p:sp>
        <p:nvSpPr>
          <p:cNvPr id="4" name="object 4"/>
          <p:cNvSpPr/>
          <p:nvPr/>
        </p:nvSpPr>
        <p:spPr>
          <a:xfrm>
            <a:off x="1192457" y="0"/>
            <a:ext cx="6760735" cy="1729337"/>
          </a:xfrm>
          <a:custGeom>
            <a:avLst/>
            <a:gdLst/>
            <a:ahLst/>
            <a:cxnLst/>
            <a:rect l="l" t="t" r="r" b="b"/>
            <a:pathLst>
              <a:path w="7812405" h="1998345">
                <a:moveTo>
                  <a:pt x="7811998" y="0"/>
                </a:moveTo>
                <a:lnTo>
                  <a:pt x="0" y="0"/>
                </a:lnTo>
                <a:lnTo>
                  <a:pt x="0" y="1998002"/>
                </a:lnTo>
                <a:lnTo>
                  <a:pt x="7641005" y="1998002"/>
                </a:lnTo>
                <a:lnTo>
                  <a:pt x="7739861" y="1995330"/>
                </a:lnTo>
                <a:lnTo>
                  <a:pt x="7790624" y="1976626"/>
                </a:lnTo>
                <a:lnTo>
                  <a:pt x="7809326" y="1925859"/>
                </a:lnTo>
                <a:lnTo>
                  <a:pt x="7811998" y="1826996"/>
                </a:lnTo>
                <a:lnTo>
                  <a:pt x="7811998" y="0"/>
                </a:lnTo>
                <a:close/>
              </a:path>
            </a:pathLst>
          </a:custGeom>
          <a:solidFill>
            <a:schemeClr val="accent6"/>
          </a:solidFill>
        </p:spPr>
        <p:txBody>
          <a:bodyPr wrap="square" lIns="0" tIns="0" rIns="0" bIns="0" rtlCol="0"/>
          <a:lstStyle/>
          <a:p>
            <a:endParaRPr sz="1558" dirty="0"/>
          </a:p>
        </p:txBody>
      </p:sp>
      <p:sp>
        <p:nvSpPr>
          <p:cNvPr id="5" name="object 5"/>
          <p:cNvSpPr/>
          <p:nvPr/>
        </p:nvSpPr>
        <p:spPr>
          <a:xfrm>
            <a:off x="1259632" y="376135"/>
            <a:ext cx="1527714" cy="1468689"/>
          </a:xfrm>
          <a:custGeom>
            <a:avLst/>
            <a:gdLst/>
            <a:ahLst/>
            <a:cxnLst/>
            <a:rect l="l" t="t" r="r" b="b"/>
            <a:pathLst>
              <a:path w="1166495" h="729614">
                <a:moveTo>
                  <a:pt x="1031125" y="0"/>
                </a:moveTo>
                <a:lnTo>
                  <a:pt x="135001" y="0"/>
                </a:lnTo>
                <a:lnTo>
                  <a:pt x="56953" y="2109"/>
                </a:lnTo>
                <a:lnTo>
                  <a:pt x="16875" y="16875"/>
                </a:lnTo>
                <a:lnTo>
                  <a:pt x="2109" y="56953"/>
                </a:lnTo>
                <a:lnTo>
                  <a:pt x="0" y="135001"/>
                </a:lnTo>
                <a:lnTo>
                  <a:pt x="0" y="729005"/>
                </a:lnTo>
                <a:lnTo>
                  <a:pt x="1166126" y="729005"/>
                </a:lnTo>
                <a:lnTo>
                  <a:pt x="1166126" y="135001"/>
                </a:lnTo>
                <a:lnTo>
                  <a:pt x="1164017" y="56953"/>
                </a:lnTo>
                <a:lnTo>
                  <a:pt x="1149251" y="16875"/>
                </a:lnTo>
                <a:lnTo>
                  <a:pt x="1109173" y="2109"/>
                </a:lnTo>
                <a:lnTo>
                  <a:pt x="1031125" y="0"/>
                </a:lnTo>
                <a:close/>
              </a:path>
            </a:pathLst>
          </a:custGeom>
          <a:solidFill>
            <a:srgbClr val="FFFFFF"/>
          </a:solidFill>
        </p:spPr>
        <p:txBody>
          <a:bodyPr wrap="square" lIns="0" tIns="0" rIns="0" bIns="0" rtlCol="0"/>
          <a:lstStyle/>
          <a:p>
            <a:endParaRPr sz="1558"/>
          </a:p>
        </p:txBody>
      </p:sp>
      <p:sp>
        <p:nvSpPr>
          <p:cNvPr id="7" name="object 7"/>
          <p:cNvSpPr/>
          <p:nvPr/>
        </p:nvSpPr>
        <p:spPr>
          <a:xfrm>
            <a:off x="3418517" y="1096214"/>
            <a:ext cx="3673763" cy="676602"/>
          </a:xfrm>
          <a:custGeom>
            <a:avLst/>
            <a:gdLst/>
            <a:ahLst/>
            <a:cxnLst/>
            <a:rect l="l" t="t" r="r" b="b"/>
            <a:pathLst>
              <a:path w="1166495" h="729614">
                <a:moveTo>
                  <a:pt x="1031125" y="0"/>
                </a:moveTo>
                <a:lnTo>
                  <a:pt x="135001" y="0"/>
                </a:lnTo>
                <a:lnTo>
                  <a:pt x="56953" y="2109"/>
                </a:lnTo>
                <a:lnTo>
                  <a:pt x="16875" y="16875"/>
                </a:lnTo>
                <a:lnTo>
                  <a:pt x="2109" y="56953"/>
                </a:lnTo>
                <a:lnTo>
                  <a:pt x="0" y="135001"/>
                </a:lnTo>
                <a:lnTo>
                  <a:pt x="0" y="729005"/>
                </a:lnTo>
                <a:lnTo>
                  <a:pt x="1166126" y="729005"/>
                </a:lnTo>
                <a:lnTo>
                  <a:pt x="1166126" y="135001"/>
                </a:lnTo>
                <a:lnTo>
                  <a:pt x="1164017" y="56953"/>
                </a:lnTo>
                <a:lnTo>
                  <a:pt x="1149251" y="16875"/>
                </a:lnTo>
                <a:lnTo>
                  <a:pt x="1109173" y="2109"/>
                </a:lnTo>
                <a:lnTo>
                  <a:pt x="1031125" y="0"/>
                </a:lnTo>
                <a:close/>
              </a:path>
            </a:pathLst>
          </a:custGeom>
          <a:solidFill>
            <a:srgbClr val="FFFFFF"/>
          </a:solidFill>
        </p:spPr>
        <p:txBody>
          <a:bodyPr wrap="square" lIns="0" tIns="0" rIns="0" bIns="0" rtlCol="0"/>
          <a:lstStyle/>
          <a:p>
            <a:endParaRPr sz="1558"/>
          </a:p>
        </p:txBody>
      </p:sp>
      <p:sp>
        <p:nvSpPr>
          <p:cNvPr id="8" name="object 8"/>
          <p:cNvSpPr txBox="1">
            <a:spLocks noGrp="1"/>
          </p:cNvSpPr>
          <p:nvPr>
            <p:ph type="title"/>
          </p:nvPr>
        </p:nvSpPr>
        <p:spPr>
          <a:xfrm>
            <a:off x="1321346" y="1196752"/>
            <a:ext cx="6552728" cy="2540504"/>
          </a:xfrm>
          <a:prstGeom prst="rect">
            <a:avLst/>
          </a:prstGeom>
        </p:spPr>
        <p:txBody>
          <a:bodyPr vert="horz" wrap="square" lIns="0" tIns="0" rIns="0" bIns="0" rtlCol="0" anchor="ctr">
            <a:spAutoFit/>
          </a:bodyPr>
          <a:lstStyle/>
          <a:p>
            <a:pPr marL="10991" algn="ctr">
              <a:lnSpc>
                <a:spcPts val="4712"/>
              </a:lnSpc>
              <a:tabLst>
                <a:tab pos="678119" algn="l"/>
              </a:tabLst>
            </a:pPr>
            <a:r>
              <a:rPr lang="tr-TR" sz="2000" b="1" dirty="0" smtClean="0">
                <a:solidFill>
                  <a:schemeClr val="tx1"/>
                </a:solidFill>
                <a:latin typeface="Arial" panose="020B0604020202020204" pitchFamily="34" charset="0"/>
                <a:cs typeface="Arial" panose="020B0604020202020204" pitchFamily="34" charset="0"/>
              </a:rPr>
              <a:t/>
            </a:r>
            <a:br>
              <a:rPr lang="tr-TR" sz="2000" b="1" dirty="0" smtClean="0">
                <a:solidFill>
                  <a:schemeClr val="tx1"/>
                </a:solidFill>
                <a:latin typeface="Arial" panose="020B0604020202020204" pitchFamily="34" charset="0"/>
                <a:cs typeface="Arial" panose="020B0604020202020204" pitchFamily="34" charset="0"/>
              </a:rPr>
            </a:br>
            <a:r>
              <a:rPr lang="tr-TR" sz="2400" b="1" dirty="0" smtClean="0">
                <a:solidFill>
                  <a:schemeClr val="tx1">
                    <a:lumMod val="65000"/>
                    <a:lumOff val="35000"/>
                  </a:schemeClr>
                </a:solidFill>
                <a:latin typeface="Arial" panose="020B0604020202020204" pitchFamily="34" charset="0"/>
                <a:cs typeface="Arial" panose="020B0604020202020204" pitchFamily="34" charset="0"/>
              </a:rPr>
              <a:t>Engelsiz Sağlık Turizmi ile Yeni Hayatlar  </a:t>
            </a:r>
            <a:br>
              <a:rPr lang="tr-TR" sz="2400" b="1" dirty="0" smtClean="0">
                <a:solidFill>
                  <a:schemeClr val="tx1">
                    <a:lumMod val="65000"/>
                    <a:lumOff val="35000"/>
                  </a:schemeClr>
                </a:solidFill>
                <a:latin typeface="Arial" panose="020B0604020202020204" pitchFamily="34" charset="0"/>
                <a:cs typeface="Arial" panose="020B0604020202020204" pitchFamily="34" charset="0"/>
              </a:rPr>
            </a:br>
            <a:r>
              <a:rPr lang="tr-TR" sz="2400" b="1" dirty="0" smtClean="0">
                <a:solidFill>
                  <a:schemeClr val="tx1">
                    <a:lumMod val="65000"/>
                    <a:lumOff val="35000"/>
                  </a:schemeClr>
                </a:solidFill>
                <a:latin typeface="Arial" panose="020B0604020202020204" pitchFamily="34" charset="0"/>
                <a:cs typeface="Arial" panose="020B0604020202020204" pitchFamily="34" charset="0"/>
              </a:rPr>
              <a:t>               Projesi’nde Sizde Yerinizi Alın!</a:t>
            </a:r>
            <a:r>
              <a:rPr lang="tr-TR" sz="2000" b="1" dirty="0" smtClean="0">
                <a:solidFill>
                  <a:schemeClr val="tx1">
                    <a:lumMod val="65000"/>
                    <a:lumOff val="35000"/>
                  </a:schemeClr>
                </a:solidFill>
                <a:latin typeface="Arial" panose="020B0604020202020204" pitchFamily="34" charset="0"/>
                <a:cs typeface="Arial" panose="020B0604020202020204" pitchFamily="34" charset="0"/>
              </a:rPr>
              <a:t/>
            </a:r>
            <a:br>
              <a:rPr lang="tr-TR" sz="2000" b="1" dirty="0" smtClean="0">
                <a:solidFill>
                  <a:schemeClr val="tx1">
                    <a:lumMod val="65000"/>
                    <a:lumOff val="35000"/>
                  </a:schemeClr>
                </a:solidFill>
                <a:latin typeface="Arial" panose="020B0604020202020204" pitchFamily="34" charset="0"/>
                <a:cs typeface="Arial" panose="020B0604020202020204" pitchFamily="34" charset="0"/>
              </a:rPr>
            </a:br>
            <a:endParaRPr sz="9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Metin kutusu 13"/>
          <p:cNvSpPr txBox="1"/>
          <p:nvPr/>
        </p:nvSpPr>
        <p:spPr>
          <a:xfrm>
            <a:off x="3563888" y="1259468"/>
            <a:ext cx="3495321" cy="369332"/>
          </a:xfrm>
          <a:prstGeom prst="rect">
            <a:avLst/>
          </a:prstGeom>
          <a:pattFill prst="pct10">
            <a:fgClr>
              <a:schemeClr val="accent6"/>
            </a:fgClr>
            <a:bgClr>
              <a:schemeClr val="bg1"/>
            </a:bgClr>
          </a:pattFill>
        </p:spPr>
        <p:txBody>
          <a:bodyPr wrap="square" rtlCol="0">
            <a:spAutoFit/>
          </a:bodyPr>
          <a:lstStyle/>
          <a:p>
            <a:r>
              <a:rPr lang="tr-TR" dirty="0" smtClean="0"/>
              <a:t>«</a:t>
            </a:r>
            <a:r>
              <a:rPr lang="tr-TR" b="1" dirty="0" smtClean="0">
                <a:solidFill>
                  <a:srgbClr val="FFC000"/>
                </a:solidFill>
              </a:rPr>
              <a:t>YENİ HAYAT</a:t>
            </a:r>
            <a:r>
              <a:rPr lang="tr-TR" dirty="0" smtClean="0"/>
              <a:t>»</a:t>
            </a:r>
            <a:r>
              <a:rPr lang="tr-TR" b="1" dirty="0" smtClean="0">
                <a:solidFill>
                  <a:schemeClr val="accent4"/>
                </a:solidFill>
              </a:rPr>
              <a:t>INIZI TASARLAYIN!»</a:t>
            </a:r>
            <a:endParaRPr lang="tr-TR" b="1" dirty="0">
              <a:solidFill>
                <a:schemeClr val="accent4"/>
              </a:solidFill>
            </a:endParaRPr>
          </a:p>
        </p:txBody>
      </p:sp>
      <p:sp>
        <p:nvSpPr>
          <p:cNvPr id="16" name="object 2"/>
          <p:cNvSpPr/>
          <p:nvPr/>
        </p:nvSpPr>
        <p:spPr>
          <a:xfrm rot="16200000">
            <a:off x="2732614" y="1883309"/>
            <a:ext cx="3575535" cy="6233466"/>
          </a:xfrm>
          <a:custGeom>
            <a:avLst/>
            <a:gdLst/>
            <a:ahLst/>
            <a:cxnLst/>
            <a:rect l="l" t="t" r="r" b="b"/>
            <a:pathLst>
              <a:path w="4284345" h="7920355">
                <a:moveTo>
                  <a:pt x="0" y="7919999"/>
                </a:moveTo>
                <a:lnTo>
                  <a:pt x="4284154" y="7919999"/>
                </a:lnTo>
                <a:lnTo>
                  <a:pt x="4284154" y="0"/>
                </a:lnTo>
                <a:lnTo>
                  <a:pt x="0" y="0"/>
                </a:lnTo>
                <a:lnTo>
                  <a:pt x="0" y="7919999"/>
                </a:lnTo>
                <a:close/>
              </a:path>
            </a:pathLst>
          </a:custGeom>
          <a:solidFill>
            <a:schemeClr val="accent6">
              <a:lumMod val="20000"/>
              <a:lumOff val="80000"/>
            </a:schemeClr>
          </a:solidFill>
        </p:spPr>
        <p:txBody>
          <a:bodyPr wrap="square" lIns="0" tIns="0" rIns="0" bIns="0" rtlCol="0"/>
          <a:lstStyle/>
          <a:p>
            <a:pPr>
              <a:lnSpc>
                <a:spcPct val="80000"/>
              </a:lnSpc>
            </a:pPr>
            <a:endParaRPr lang="tr-TR" altLang="ko-KR" sz="1600" dirty="0">
              <a:ea typeface="굴림" panose="020B0600000101010101" pitchFamily="34" charset="-127"/>
            </a:endParaRPr>
          </a:p>
        </p:txBody>
      </p:sp>
      <p:sp>
        <p:nvSpPr>
          <p:cNvPr id="17" name="Metin kutusu 16"/>
          <p:cNvSpPr txBox="1"/>
          <p:nvPr/>
        </p:nvSpPr>
        <p:spPr>
          <a:xfrm>
            <a:off x="1763688" y="3290554"/>
            <a:ext cx="5688632" cy="3619452"/>
          </a:xfrm>
          <a:prstGeom prst="rect">
            <a:avLst/>
          </a:prstGeom>
          <a:noFill/>
        </p:spPr>
        <p:txBody>
          <a:bodyPr wrap="square" rtlCol="0">
            <a:spAutoFit/>
          </a:bodyPr>
          <a:lstStyle/>
          <a:p>
            <a:pPr>
              <a:lnSpc>
                <a:spcPct val="80000"/>
              </a:lnSpc>
            </a:pPr>
            <a:endParaRPr lang="tr-TR" altLang="ko-KR" sz="2800" b="1" dirty="0">
              <a:ea typeface="굴림" panose="020B0600000101010101" pitchFamily="34" charset="-127"/>
            </a:endParaRPr>
          </a:p>
          <a:p>
            <a:pPr>
              <a:lnSpc>
                <a:spcPct val="80000"/>
              </a:lnSpc>
            </a:pPr>
            <a:r>
              <a:rPr lang="tr-TR" altLang="ko-KR" sz="2000" b="1" dirty="0">
                <a:ea typeface="굴림" panose="020B0600000101010101" pitchFamily="34" charset="-127"/>
              </a:rPr>
              <a:t>Türkiye Sağlık Turizmi Derneği </a:t>
            </a:r>
            <a:r>
              <a:rPr lang="tr-TR" altLang="ko-KR" dirty="0">
                <a:ea typeface="굴림" panose="020B0600000101010101" pitchFamily="34" charset="-127"/>
              </a:rPr>
              <a:t>tarafından geliştirilen ve Afyon Kocatepe Üniversitesi Turizm Fakültesi’nin </a:t>
            </a:r>
            <a:r>
              <a:rPr lang="tr-TR" altLang="ko-KR" dirty="0" smtClean="0">
                <a:ea typeface="굴림" panose="020B0600000101010101" pitchFamily="34" charset="-127"/>
              </a:rPr>
              <a:t>katılımı ile </a:t>
            </a:r>
            <a:r>
              <a:rPr lang="tr-TR" altLang="ko-KR" smtClean="0">
                <a:ea typeface="굴림" panose="020B0600000101010101" pitchFamily="34" charset="-127"/>
              </a:rPr>
              <a:t>gerçekleşecek olan Engelsiz </a:t>
            </a:r>
            <a:r>
              <a:rPr lang="tr-TR" altLang="ko-KR" dirty="0">
                <a:ea typeface="굴림" panose="020B0600000101010101" pitchFamily="34" charset="-127"/>
              </a:rPr>
              <a:t>Sağlık ile Yeni Hayatlar Projesi; dezavantajlı grupların mesleki gelişimini arttırarak sağlık turizmi alanında istihdam edilmelerini öngören bir eğitim programıdır.</a:t>
            </a:r>
          </a:p>
          <a:p>
            <a:pPr>
              <a:lnSpc>
                <a:spcPct val="80000"/>
              </a:lnSpc>
            </a:pPr>
            <a:endParaRPr lang="tr-TR" altLang="ko-KR" dirty="0">
              <a:ea typeface="굴림" panose="020B0600000101010101" pitchFamily="34" charset="-127"/>
            </a:endParaRPr>
          </a:p>
          <a:p>
            <a:pPr>
              <a:lnSpc>
                <a:spcPct val="80000"/>
              </a:lnSpc>
            </a:pPr>
            <a:endParaRPr lang="tr-TR" altLang="ko-KR" dirty="0">
              <a:ea typeface="굴림" panose="020B0600000101010101" pitchFamily="34" charset="-127"/>
            </a:endParaRPr>
          </a:p>
          <a:p>
            <a:pPr>
              <a:lnSpc>
                <a:spcPct val="80000"/>
              </a:lnSpc>
            </a:pPr>
            <a:r>
              <a:rPr lang="tr-TR" altLang="ko-KR" dirty="0">
                <a:ea typeface="굴림" panose="020B0600000101010101" pitchFamily="34" charset="-127"/>
              </a:rPr>
              <a:t>Bu doğrultuda geliştirilmiş olan program, 3 ayrı eğitimden oluşmaktadır. Verilecek olan eğitimler sektörün ihtiyaç duyduğu insan kaynağını karşılayacak niteliktedir. Alınan eğitimler sonrasında edinilen mesleklerin sürekliliği bulunmaktadır.</a:t>
            </a:r>
          </a:p>
          <a:p>
            <a:endParaRPr lang="tr-TR" dirty="0"/>
          </a:p>
        </p:txBody>
      </p:sp>
      <p:pic>
        <p:nvPicPr>
          <p:cNvPr id="20" name="Resim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274" y="404664"/>
            <a:ext cx="1327518" cy="1417922"/>
          </a:xfrm>
          <a:prstGeom prst="rect">
            <a:avLst/>
          </a:prstGeom>
        </p:spPr>
      </p:pic>
    </p:spTree>
    <p:extLst>
      <p:ext uri="{BB962C8B-B14F-4D97-AF65-F5344CB8AC3E}">
        <p14:creationId xmlns:p14="http://schemas.microsoft.com/office/powerpoint/2010/main" val="3206437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C2D1"/>
        </a:solidFill>
        <a:effectLst/>
      </p:bgPr>
    </p:bg>
    <p:spTree>
      <p:nvGrpSpPr>
        <p:cNvPr id="1" name=""/>
        <p:cNvGrpSpPr/>
        <p:nvPr/>
      </p:nvGrpSpPr>
      <p:grpSpPr>
        <a:xfrm>
          <a:off x="0" y="0"/>
          <a:ext cx="0" cy="0"/>
          <a:chOff x="0" y="0"/>
          <a:chExt cx="0" cy="0"/>
        </a:xfrm>
      </p:grpSpPr>
      <p:sp>
        <p:nvSpPr>
          <p:cNvPr id="2" name="object 2"/>
          <p:cNvSpPr/>
          <p:nvPr/>
        </p:nvSpPr>
        <p:spPr>
          <a:xfrm>
            <a:off x="1192457" y="1"/>
            <a:ext cx="5062721" cy="6854153"/>
          </a:xfrm>
          <a:custGeom>
            <a:avLst/>
            <a:gdLst/>
            <a:ahLst/>
            <a:cxnLst/>
            <a:rect l="l" t="t" r="r" b="b"/>
            <a:pathLst>
              <a:path w="5850255" h="7920355">
                <a:moveTo>
                  <a:pt x="5850001" y="0"/>
                </a:moveTo>
                <a:lnTo>
                  <a:pt x="0" y="0"/>
                </a:lnTo>
                <a:lnTo>
                  <a:pt x="0" y="7919999"/>
                </a:lnTo>
                <a:lnTo>
                  <a:pt x="4560633" y="7919999"/>
                </a:lnTo>
                <a:lnTo>
                  <a:pt x="5850001" y="0"/>
                </a:lnTo>
                <a:close/>
              </a:path>
            </a:pathLst>
          </a:custGeom>
          <a:solidFill>
            <a:schemeClr val="bg2">
              <a:lumMod val="75000"/>
            </a:schemeClr>
          </a:solidFill>
        </p:spPr>
        <p:txBody>
          <a:bodyPr wrap="square" lIns="0" tIns="0" rIns="0" bIns="0" rtlCol="0"/>
          <a:lstStyle/>
          <a:p>
            <a:pPr marL="10991"/>
            <a:r>
              <a:rPr lang="tr-TR" sz="1600" b="1" spc="-52">
                <a:latin typeface="Arial" panose="020B0604020202020204" pitchFamily="34" charset="0"/>
                <a:cs typeface="Arial" panose="020B0604020202020204" pitchFamily="34" charset="0"/>
              </a:rPr>
              <a:t>PROJE</a:t>
            </a:r>
            <a:r>
              <a:rPr lang="tr-TR" sz="1600" b="1">
                <a:latin typeface="Arial" panose="020B0604020202020204" pitchFamily="34" charset="0"/>
                <a:cs typeface="Arial" panose="020B0604020202020204" pitchFamily="34" charset="0"/>
              </a:rPr>
              <a:t> EĞİTİMLERİ</a:t>
            </a:r>
            <a:endParaRPr lang="tr-TR" sz="1600" b="1" spc="-52" dirty="0">
              <a:latin typeface="Arial" panose="020B0604020202020204" pitchFamily="34" charset="0"/>
              <a:cs typeface="Arial" panose="020B0604020202020204" pitchFamily="34" charset="0"/>
            </a:endParaRPr>
          </a:p>
        </p:txBody>
      </p:sp>
      <p:sp>
        <p:nvSpPr>
          <p:cNvPr id="3" name="object 3"/>
          <p:cNvSpPr/>
          <p:nvPr/>
        </p:nvSpPr>
        <p:spPr>
          <a:xfrm>
            <a:off x="1192458" y="5496"/>
            <a:ext cx="6760735" cy="1723842"/>
          </a:xfrm>
          <a:custGeom>
            <a:avLst/>
            <a:gdLst/>
            <a:ahLst/>
            <a:cxnLst/>
            <a:rect l="l" t="t" r="r" b="b"/>
            <a:pathLst>
              <a:path w="7812405" h="1991995">
                <a:moveTo>
                  <a:pt x="7811998" y="0"/>
                </a:moveTo>
                <a:lnTo>
                  <a:pt x="0" y="0"/>
                </a:lnTo>
                <a:lnTo>
                  <a:pt x="0" y="1991652"/>
                </a:lnTo>
                <a:lnTo>
                  <a:pt x="7641005" y="1991652"/>
                </a:lnTo>
                <a:lnTo>
                  <a:pt x="7739861" y="1988980"/>
                </a:lnTo>
                <a:lnTo>
                  <a:pt x="7790624" y="1970276"/>
                </a:lnTo>
                <a:lnTo>
                  <a:pt x="7809326" y="1919509"/>
                </a:lnTo>
                <a:lnTo>
                  <a:pt x="7811998" y="1820646"/>
                </a:lnTo>
                <a:lnTo>
                  <a:pt x="7811998" y="0"/>
                </a:lnTo>
                <a:close/>
              </a:path>
            </a:pathLst>
          </a:custGeom>
          <a:solidFill>
            <a:schemeClr val="bg2"/>
          </a:solidFill>
        </p:spPr>
        <p:txBody>
          <a:bodyPr wrap="square" lIns="0" tIns="0" rIns="0" bIns="0" rtlCol="0"/>
          <a:lstStyle/>
          <a:p>
            <a:endParaRPr sz="1558"/>
          </a:p>
        </p:txBody>
      </p:sp>
      <p:sp>
        <p:nvSpPr>
          <p:cNvPr id="4" name="object 4"/>
          <p:cNvSpPr txBox="1"/>
          <p:nvPr/>
        </p:nvSpPr>
        <p:spPr>
          <a:xfrm>
            <a:off x="2689391" y="590418"/>
            <a:ext cx="5235403" cy="276999"/>
          </a:xfrm>
          <a:prstGeom prst="rect">
            <a:avLst/>
          </a:prstGeom>
        </p:spPr>
        <p:txBody>
          <a:bodyPr vert="horz" wrap="square" lIns="0" tIns="0" rIns="0" bIns="0" rtlCol="0">
            <a:spAutoFit/>
          </a:bodyPr>
          <a:lstStyle/>
          <a:p>
            <a:pPr marL="10991"/>
            <a:r>
              <a:rPr lang="tr-TR" b="1" spc="-52" dirty="0" smtClean="0">
                <a:solidFill>
                  <a:schemeClr val="bg1"/>
                </a:solidFill>
                <a:latin typeface="Arial" panose="020B0604020202020204" pitchFamily="34" charset="0"/>
                <a:cs typeface="Arial" panose="020B0604020202020204" pitchFamily="34" charset="0"/>
              </a:rPr>
              <a:t>ENGELSİZ SAĞLIK TURİZMİ İLE YENİ HAYATLAR </a:t>
            </a:r>
          </a:p>
        </p:txBody>
      </p:sp>
      <p:sp>
        <p:nvSpPr>
          <p:cNvPr id="9" name="object 9"/>
          <p:cNvSpPr/>
          <p:nvPr/>
        </p:nvSpPr>
        <p:spPr>
          <a:xfrm>
            <a:off x="1605245" y="0"/>
            <a:ext cx="1009467" cy="1893094"/>
          </a:xfrm>
          <a:custGeom>
            <a:avLst/>
            <a:gdLst/>
            <a:ahLst/>
            <a:cxnLst/>
            <a:rect l="l" t="t" r="r" b="b"/>
            <a:pathLst>
              <a:path w="1166495" h="2187575">
                <a:moveTo>
                  <a:pt x="1166126" y="0"/>
                </a:moveTo>
                <a:lnTo>
                  <a:pt x="0" y="0"/>
                </a:lnTo>
                <a:lnTo>
                  <a:pt x="0" y="2052002"/>
                </a:lnTo>
                <a:lnTo>
                  <a:pt x="2109" y="2130049"/>
                </a:lnTo>
                <a:lnTo>
                  <a:pt x="16875" y="2170128"/>
                </a:lnTo>
                <a:lnTo>
                  <a:pt x="56953" y="2184894"/>
                </a:lnTo>
                <a:lnTo>
                  <a:pt x="135000" y="2187003"/>
                </a:lnTo>
                <a:lnTo>
                  <a:pt x="1031125" y="2187003"/>
                </a:lnTo>
                <a:lnTo>
                  <a:pt x="1109173" y="2184894"/>
                </a:lnTo>
                <a:lnTo>
                  <a:pt x="1149251" y="2170128"/>
                </a:lnTo>
                <a:lnTo>
                  <a:pt x="1164017" y="2130049"/>
                </a:lnTo>
                <a:lnTo>
                  <a:pt x="1166126" y="2052002"/>
                </a:lnTo>
                <a:lnTo>
                  <a:pt x="1166126" y="0"/>
                </a:lnTo>
                <a:close/>
              </a:path>
            </a:pathLst>
          </a:custGeom>
          <a:solidFill>
            <a:srgbClr val="CAD6DD"/>
          </a:solidFill>
        </p:spPr>
        <p:txBody>
          <a:bodyPr wrap="square" lIns="0" tIns="0" rIns="0" bIns="0" rtlCol="0"/>
          <a:lstStyle/>
          <a:p>
            <a:endParaRPr sz="1558"/>
          </a:p>
        </p:txBody>
      </p:sp>
      <p:sp>
        <p:nvSpPr>
          <p:cNvPr id="10" name="object 10"/>
          <p:cNvSpPr/>
          <p:nvPr/>
        </p:nvSpPr>
        <p:spPr>
          <a:xfrm>
            <a:off x="2482222" y="289729"/>
            <a:ext cx="207169" cy="900662"/>
          </a:xfrm>
          <a:custGeom>
            <a:avLst/>
            <a:gdLst/>
            <a:ahLst/>
            <a:cxnLst/>
            <a:rect l="l" t="t" r="r" b="b"/>
            <a:pathLst>
              <a:path w="239394" h="1040765">
                <a:moveTo>
                  <a:pt x="239128" y="0"/>
                </a:moveTo>
                <a:lnTo>
                  <a:pt x="94170" y="0"/>
                </a:lnTo>
                <a:lnTo>
                  <a:pt x="39728" y="1471"/>
                </a:lnTo>
                <a:lnTo>
                  <a:pt x="11771" y="11769"/>
                </a:lnTo>
                <a:lnTo>
                  <a:pt x="1471" y="39722"/>
                </a:lnTo>
                <a:lnTo>
                  <a:pt x="0" y="94157"/>
                </a:lnTo>
                <a:lnTo>
                  <a:pt x="0" y="946302"/>
                </a:lnTo>
                <a:lnTo>
                  <a:pt x="1471" y="1000737"/>
                </a:lnTo>
                <a:lnTo>
                  <a:pt x="11771" y="1028690"/>
                </a:lnTo>
                <a:lnTo>
                  <a:pt x="39728" y="1038988"/>
                </a:lnTo>
                <a:lnTo>
                  <a:pt x="94170" y="1040460"/>
                </a:lnTo>
                <a:lnTo>
                  <a:pt x="239128" y="1040460"/>
                </a:lnTo>
                <a:lnTo>
                  <a:pt x="239128" y="0"/>
                </a:lnTo>
                <a:close/>
              </a:path>
            </a:pathLst>
          </a:custGeom>
          <a:solidFill>
            <a:srgbClr val="0054A4"/>
          </a:solidFill>
        </p:spPr>
        <p:txBody>
          <a:bodyPr wrap="square" lIns="0" tIns="0" rIns="0" bIns="0" rtlCol="0"/>
          <a:lstStyle/>
          <a:p>
            <a:endParaRPr sz="1558"/>
          </a:p>
        </p:txBody>
      </p:sp>
      <p:sp>
        <p:nvSpPr>
          <p:cNvPr id="30" name="Metin kutusu 29"/>
          <p:cNvSpPr txBox="1"/>
          <p:nvPr/>
        </p:nvSpPr>
        <p:spPr>
          <a:xfrm>
            <a:off x="1475656" y="1988840"/>
            <a:ext cx="3528392" cy="461665"/>
          </a:xfrm>
          <a:prstGeom prst="rect">
            <a:avLst/>
          </a:prstGeom>
          <a:noFill/>
        </p:spPr>
        <p:txBody>
          <a:bodyPr wrap="square" rtlCol="0">
            <a:spAutoFit/>
          </a:bodyPr>
          <a:lstStyle/>
          <a:p>
            <a:r>
              <a:rPr lang="tr-TR" sz="2400" b="1" dirty="0" smtClean="0">
                <a:latin typeface="Arial" panose="020B0604020202020204" pitchFamily="34" charset="0"/>
                <a:cs typeface="Arial" panose="020B0604020202020204" pitchFamily="34" charset="0"/>
              </a:rPr>
              <a:t>PROJE EĞİTİMLERİ</a:t>
            </a:r>
            <a:endParaRPr lang="tr-TR" sz="2400" b="1" dirty="0">
              <a:latin typeface="Arial" panose="020B0604020202020204" pitchFamily="34" charset="0"/>
              <a:cs typeface="Arial" panose="020B0604020202020204" pitchFamily="34" charset="0"/>
            </a:endParaRPr>
          </a:p>
        </p:txBody>
      </p:sp>
      <p:sp>
        <p:nvSpPr>
          <p:cNvPr id="31" name="Oval 30"/>
          <p:cNvSpPr/>
          <p:nvPr/>
        </p:nvSpPr>
        <p:spPr>
          <a:xfrm>
            <a:off x="1835696" y="530550"/>
            <a:ext cx="504056" cy="522186"/>
          </a:xfrm>
          <a:prstGeom prst="ellipse">
            <a:avLst/>
          </a:prstGeom>
          <a:solidFill>
            <a:schemeClr val="accent6">
              <a:lumMod val="75000"/>
            </a:schemeClr>
          </a:solidFill>
          <a:effectLst>
            <a:outerShdw blurRad="50800" dist="50800" dir="5400000" algn="ctr" rotWithShape="0">
              <a:srgbClr val="C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Metin kutusu 32"/>
          <p:cNvSpPr txBox="1"/>
          <p:nvPr/>
        </p:nvSpPr>
        <p:spPr>
          <a:xfrm>
            <a:off x="1475656" y="2505670"/>
            <a:ext cx="4320480" cy="923330"/>
          </a:xfrm>
          <a:prstGeom prst="rect">
            <a:avLst/>
          </a:prstGeom>
          <a:noFill/>
        </p:spPr>
        <p:txBody>
          <a:bodyPr wrap="square" rtlCol="0">
            <a:spAutoFit/>
          </a:bodyPr>
          <a:lstStyle/>
          <a:p>
            <a:r>
              <a:rPr lang="tr-TR" dirty="0" smtClean="0"/>
              <a:t>Proje kapsamında verilecek olan eğitimler sektörünün beklentilerine ve ihtiyaçlarına yönelik olarak geliştirilmiştir.</a:t>
            </a:r>
            <a:endParaRPr lang="tr-TR" dirty="0"/>
          </a:p>
        </p:txBody>
      </p:sp>
      <p:sp>
        <p:nvSpPr>
          <p:cNvPr id="34" name="object 3"/>
          <p:cNvSpPr/>
          <p:nvPr/>
        </p:nvSpPr>
        <p:spPr>
          <a:xfrm>
            <a:off x="2051720" y="4653136"/>
            <a:ext cx="2736215" cy="728345"/>
          </a:xfrm>
          <a:custGeom>
            <a:avLst/>
            <a:gdLst/>
            <a:ahLst/>
            <a:cxnLst/>
            <a:rect l="l" t="t" r="r" b="b"/>
            <a:pathLst>
              <a:path w="2736215" h="728345">
                <a:moveTo>
                  <a:pt x="0" y="727963"/>
                </a:moveTo>
                <a:lnTo>
                  <a:pt x="2735999" y="727963"/>
                </a:lnTo>
                <a:lnTo>
                  <a:pt x="2735999" y="0"/>
                </a:lnTo>
                <a:lnTo>
                  <a:pt x="0" y="0"/>
                </a:lnTo>
                <a:lnTo>
                  <a:pt x="0" y="727963"/>
                </a:lnTo>
                <a:close/>
              </a:path>
            </a:pathLst>
          </a:custGeom>
          <a:solidFill>
            <a:schemeClr val="accent4">
              <a:lumMod val="40000"/>
              <a:lumOff val="60000"/>
              <a:alpha val="59000"/>
            </a:schemeClr>
          </a:solidFill>
          <a:effectLst>
            <a:outerShdw blurRad="50800" dist="50800" dir="5400000" algn="ctr" rotWithShape="0">
              <a:srgbClr val="F68B1E"/>
            </a:outerShdw>
          </a:effectLst>
        </p:spPr>
        <p:txBody>
          <a:bodyPr wrap="square" lIns="0" tIns="0" rIns="0" bIns="0" rtlCol="0"/>
          <a:lstStyle/>
          <a:p>
            <a:r>
              <a:rPr lang="tr-TR" dirty="0"/>
              <a:t> </a:t>
            </a:r>
            <a:r>
              <a:rPr lang="tr-TR" b="1" dirty="0" smtClean="0"/>
              <a:t>Çağrı Merkezi Operatörlüğü </a:t>
            </a:r>
            <a:br>
              <a:rPr lang="tr-TR" b="1" dirty="0" smtClean="0"/>
            </a:br>
            <a:r>
              <a:rPr lang="tr-TR" b="1" dirty="0" smtClean="0"/>
              <a:t>                  Eğitimi </a:t>
            </a:r>
            <a:endParaRPr b="1" dirty="0"/>
          </a:p>
        </p:txBody>
      </p:sp>
      <p:sp>
        <p:nvSpPr>
          <p:cNvPr id="35" name="object 3"/>
          <p:cNvSpPr/>
          <p:nvPr/>
        </p:nvSpPr>
        <p:spPr>
          <a:xfrm>
            <a:off x="2051809" y="5724991"/>
            <a:ext cx="2736215" cy="728345"/>
          </a:xfrm>
          <a:custGeom>
            <a:avLst/>
            <a:gdLst/>
            <a:ahLst/>
            <a:cxnLst/>
            <a:rect l="l" t="t" r="r" b="b"/>
            <a:pathLst>
              <a:path w="2736215" h="728345">
                <a:moveTo>
                  <a:pt x="0" y="727963"/>
                </a:moveTo>
                <a:lnTo>
                  <a:pt x="2735999" y="727963"/>
                </a:lnTo>
                <a:lnTo>
                  <a:pt x="2735999" y="0"/>
                </a:lnTo>
                <a:lnTo>
                  <a:pt x="0" y="0"/>
                </a:lnTo>
                <a:lnTo>
                  <a:pt x="0" y="727963"/>
                </a:lnTo>
                <a:close/>
              </a:path>
            </a:pathLst>
          </a:custGeom>
          <a:solidFill>
            <a:schemeClr val="accent4">
              <a:lumMod val="60000"/>
              <a:lumOff val="40000"/>
              <a:alpha val="59000"/>
            </a:schemeClr>
          </a:solidFill>
          <a:effectLst>
            <a:outerShdw blurRad="50800" dist="50800" dir="5400000" algn="ctr" rotWithShape="0">
              <a:srgbClr val="F68B1E"/>
            </a:outerShdw>
          </a:effectLst>
        </p:spPr>
        <p:txBody>
          <a:bodyPr wrap="square" lIns="0" tIns="0" rIns="0" bIns="0" rtlCol="0"/>
          <a:lstStyle/>
          <a:p>
            <a:r>
              <a:rPr lang="tr-TR" b="1" dirty="0" smtClean="0"/>
              <a:t>      Kat Hizmetleri Eğitimi</a:t>
            </a:r>
            <a:endParaRPr b="1" dirty="0"/>
          </a:p>
        </p:txBody>
      </p:sp>
      <p:sp>
        <p:nvSpPr>
          <p:cNvPr id="36" name="object 3"/>
          <p:cNvSpPr/>
          <p:nvPr/>
        </p:nvSpPr>
        <p:spPr>
          <a:xfrm>
            <a:off x="2051809" y="3645024"/>
            <a:ext cx="2736215" cy="728345"/>
          </a:xfrm>
          <a:custGeom>
            <a:avLst/>
            <a:gdLst/>
            <a:ahLst/>
            <a:cxnLst/>
            <a:rect l="l" t="t" r="r" b="b"/>
            <a:pathLst>
              <a:path w="2736215" h="728345">
                <a:moveTo>
                  <a:pt x="0" y="727963"/>
                </a:moveTo>
                <a:lnTo>
                  <a:pt x="2735999" y="727963"/>
                </a:lnTo>
                <a:lnTo>
                  <a:pt x="2735999" y="0"/>
                </a:lnTo>
                <a:lnTo>
                  <a:pt x="0" y="0"/>
                </a:lnTo>
                <a:lnTo>
                  <a:pt x="0" y="727963"/>
                </a:lnTo>
                <a:close/>
              </a:path>
            </a:pathLst>
          </a:custGeom>
          <a:solidFill>
            <a:schemeClr val="accent4">
              <a:lumMod val="60000"/>
              <a:lumOff val="40000"/>
              <a:alpha val="59000"/>
            </a:schemeClr>
          </a:solidFill>
          <a:effectLst>
            <a:outerShdw blurRad="50800" dist="50800" dir="5400000" algn="ctr" rotWithShape="0">
              <a:srgbClr val="F68B1E"/>
            </a:outerShdw>
          </a:effectLst>
        </p:spPr>
        <p:txBody>
          <a:bodyPr wrap="square" lIns="0" tIns="0" rIns="0" bIns="0" rtlCol="0"/>
          <a:lstStyle/>
          <a:p>
            <a:r>
              <a:rPr lang="tr-TR" dirty="0" smtClean="0"/>
              <a:t>    </a:t>
            </a:r>
            <a:r>
              <a:rPr lang="tr-TR" b="1" dirty="0" smtClean="0"/>
              <a:t>Mesleki İngilizce Eğitimi</a:t>
            </a:r>
            <a:endParaRPr b="1" dirty="0"/>
          </a:p>
        </p:txBody>
      </p:sp>
      <p:sp>
        <p:nvSpPr>
          <p:cNvPr id="37" name="Oval 36"/>
          <p:cNvSpPr/>
          <p:nvPr/>
        </p:nvSpPr>
        <p:spPr>
          <a:xfrm>
            <a:off x="1689020" y="3854037"/>
            <a:ext cx="290692" cy="295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Oval 37"/>
          <p:cNvSpPr/>
          <p:nvPr/>
        </p:nvSpPr>
        <p:spPr>
          <a:xfrm>
            <a:off x="1689020" y="4790141"/>
            <a:ext cx="290692" cy="295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Oval 38"/>
          <p:cNvSpPr/>
          <p:nvPr/>
        </p:nvSpPr>
        <p:spPr>
          <a:xfrm>
            <a:off x="1689020" y="5870261"/>
            <a:ext cx="290692" cy="295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1" name="Resim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9670" y="2030027"/>
            <a:ext cx="1630247" cy="1304198"/>
          </a:xfrm>
          <a:prstGeom prst="rect">
            <a:avLst/>
          </a:prstGeom>
        </p:spPr>
      </p:pic>
      <p:pic>
        <p:nvPicPr>
          <p:cNvPr id="42" name="Resim 41"/>
          <p:cNvPicPr>
            <a:picLocks noChangeAspect="1"/>
          </p:cNvPicPr>
          <p:nvPr/>
        </p:nvPicPr>
        <p:blipFill rotWithShape="1">
          <a:blip r:embed="rId3" cstate="print">
            <a:extLst>
              <a:ext uri="{28A0092B-C50C-407E-A947-70E740481C1C}">
                <a14:useLocalDpi xmlns:a14="http://schemas.microsoft.com/office/drawing/2010/main" val="0"/>
              </a:ext>
            </a:extLst>
          </a:blip>
          <a:srcRect r="45259"/>
          <a:stretch/>
        </p:blipFill>
        <p:spPr>
          <a:xfrm>
            <a:off x="6255178" y="3859636"/>
            <a:ext cx="1840721" cy="1009524"/>
          </a:xfrm>
          <a:prstGeom prst="rect">
            <a:avLst/>
          </a:prstGeom>
        </p:spPr>
      </p:pic>
      <p:pic>
        <p:nvPicPr>
          <p:cNvPr id="43" name="Resim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762" y="5188090"/>
            <a:ext cx="1787232" cy="1073802"/>
          </a:xfrm>
          <a:prstGeom prst="rect">
            <a:avLst/>
          </a:prstGeom>
        </p:spPr>
      </p:pic>
    </p:spTree>
    <p:extLst>
      <p:ext uri="{BB962C8B-B14F-4D97-AF65-F5344CB8AC3E}">
        <p14:creationId xmlns:p14="http://schemas.microsoft.com/office/powerpoint/2010/main" val="39694641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27984" y="1"/>
            <a:ext cx="3816424" cy="6854153"/>
          </a:xfrm>
          <a:custGeom>
            <a:avLst/>
            <a:gdLst/>
            <a:ahLst/>
            <a:cxnLst/>
            <a:rect l="l" t="t" r="r" b="b"/>
            <a:pathLst>
              <a:path w="5850255" h="7920355">
                <a:moveTo>
                  <a:pt x="5850001" y="0"/>
                </a:moveTo>
                <a:lnTo>
                  <a:pt x="0" y="0"/>
                </a:lnTo>
                <a:lnTo>
                  <a:pt x="1289354" y="7919999"/>
                </a:lnTo>
                <a:lnTo>
                  <a:pt x="5850001" y="7919999"/>
                </a:lnTo>
                <a:lnTo>
                  <a:pt x="5850001" y="0"/>
                </a:lnTo>
                <a:close/>
              </a:path>
            </a:pathLst>
          </a:custGeom>
          <a:solidFill>
            <a:schemeClr val="accent5">
              <a:lumMod val="60000"/>
              <a:lumOff val="40000"/>
            </a:schemeClr>
          </a:solidFill>
        </p:spPr>
        <p:txBody>
          <a:bodyPr wrap="square" lIns="0" tIns="0" rIns="0" bIns="0" rtlCol="0"/>
          <a:lstStyle/>
          <a:p>
            <a:endParaRPr sz="1558" dirty="0"/>
          </a:p>
        </p:txBody>
      </p:sp>
      <p:sp>
        <p:nvSpPr>
          <p:cNvPr id="3" name="object 3"/>
          <p:cNvSpPr/>
          <p:nvPr/>
        </p:nvSpPr>
        <p:spPr>
          <a:xfrm>
            <a:off x="8047131" y="5615471"/>
            <a:ext cx="197277" cy="900662"/>
          </a:xfrm>
          <a:custGeom>
            <a:avLst/>
            <a:gdLst/>
            <a:ahLst/>
            <a:cxnLst/>
            <a:rect l="l" t="t" r="r" b="b"/>
            <a:pathLst>
              <a:path w="227965" h="1040765">
                <a:moveTo>
                  <a:pt x="227571" y="0"/>
                </a:moveTo>
                <a:lnTo>
                  <a:pt x="94183" y="0"/>
                </a:lnTo>
                <a:lnTo>
                  <a:pt x="39733" y="1471"/>
                </a:lnTo>
                <a:lnTo>
                  <a:pt x="11772" y="11769"/>
                </a:lnTo>
                <a:lnTo>
                  <a:pt x="1471" y="39722"/>
                </a:lnTo>
                <a:lnTo>
                  <a:pt x="0" y="94157"/>
                </a:lnTo>
                <a:lnTo>
                  <a:pt x="0" y="946302"/>
                </a:lnTo>
                <a:lnTo>
                  <a:pt x="1471" y="1000737"/>
                </a:lnTo>
                <a:lnTo>
                  <a:pt x="11772" y="1028690"/>
                </a:lnTo>
                <a:lnTo>
                  <a:pt x="39733" y="1038988"/>
                </a:lnTo>
                <a:lnTo>
                  <a:pt x="94183" y="1040460"/>
                </a:lnTo>
                <a:lnTo>
                  <a:pt x="227571" y="1040460"/>
                </a:lnTo>
                <a:lnTo>
                  <a:pt x="227571" y="0"/>
                </a:lnTo>
                <a:close/>
              </a:path>
            </a:pathLst>
          </a:custGeom>
          <a:solidFill>
            <a:srgbClr val="FFFFFF"/>
          </a:solidFill>
        </p:spPr>
        <p:txBody>
          <a:bodyPr wrap="square" lIns="0" tIns="0" rIns="0" bIns="0" rtlCol="0"/>
          <a:lstStyle/>
          <a:p>
            <a:endParaRPr sz="1558"/>
          </a:p>
        </p:txBody>
      </p:sp>
      <p:sp>
        <p:nvSpPr>
          <p:cNvPr id="11" name="Dikdörtgen 10"/>
          <p:cNvSpPr/>
          <p:nvPr/>
        </p:nvSpPr>
        <p:spPr>
          <a:xfrm>
            <a:off x="106388" y="145811"/>
            <a:ext cx="4572000" cy="2308324"/>
          </a:xfrm>
          <a:prstGeom prst="rect">
            <a:avLst/>
          </a:prstGeom>
        </p:spPr>
        <p:txBody>
          <a:bodyPr>
            <a:spAutoFit/>
          </a:bodyPr>
          <a:lstStyle/>
          <a:p>
            <a:r>
              <a:rPr lang="tr-TR" sz="1600" b="1" dirty="0">
                <a:solidFill>
                  <a:srgbClr val="111111"/>
                </a:solidFill>
                <a:latin typeface="Arial" panose="020B0604020202020204" pitchFamily="34" charset="0"/>
              </a:rPr>
              <a:t>Mesleki İngilizce Eğitimi</a:t>
            </a:r>
            <a:r>
              <a:rPr lang="tr-TR" sz="1600" dirty="0" smtClean="0">
                <a:solidFill>
                  <a:srgbClr val="111111"/>
                </a:solidFill>
                <a:latin typeface="Arial" panose="020B0604020202020204" pitchFamily="34" charset="0"/>
              </a:rPr>
              <a:t>:</a:t>
            </a:r>
          </a:p>
          <a:p>
            <a:endParaRPr lang="tr-TR" sz="1600" dirty="0">
              <a:solidFill>
                <a:srgbClr val="111111"/>
              </a:solidFill>
              <a:latin typeface="Arial" panose="020B0604020202020204" pitchFamily="34" charset="0"/>
            </a:endParaRPr>
          </a:p>
          <a:p>
            <a:r>
              <a:rPr lang="tr-TR" sz="1600" dirty="0">
                <a:solidFill>
                  <a:srgbClr val="111111"/>
                </a:solidFill>
                <a:latin typeface="Arial" panose="020B0604020202020204" pitchFamily="34" charset="0"/>
              </a:rPr>
              <a:t>Mesleki İngilizce eğitimi iş hayatında etkin İngilizce kullanımına ihtiyaç duyan ve bu alanda kendini geliştirmek isteyen bireylere yönelik olarak geliştirilmiştir. Eğitim; güncel meslek terimleri ile ihtiyaç duyulacak kelimeler ve cümle yapılarını öğretmek üzere geliştirilmiştir</a:t>
            </a:r>
            <a:r>
              <a:rPr lang="tr-TR" sz="1600" dirty="0" smtClean="0">
                <a:solidFill>
                  <a:srgbClr val="111111"/>
                </a:solidFill>
                <a:latin typeface="Arial" panose="020B0604020202020204" pitchFamily="34" charset="0"/>
              </a:rPr>
              <a:t>.</a:t>
            </a:r>
            <a:endParaRPr lang="tr-TR" sz="1600" dirty="0">
              <a:solidFill>
                <a:srgbClr val="111111"/>
              </a:solidFill>
              <a:latin typeface="Arial" panose="020B0604020202020204" pitchFamily="34" charset="0"/>
            </a:endParaRPr>
          </a:p>
          <a:p>
            <a:endParaRPr lang="tr-TR" sz="1600" dirty="0" smtClean="0">
              <a:solidFill>
                <a:srgbClr val="111111"/>
              </a:solidFill>
              <a:latin typeface="Arial" panose="020B0604020202020204" pitchFamily="34" charset="0"/>
            </a:endParaRPr>
          </a:p>
        </p:txBody>
      </p:sp>
      <p:sp>
        <p:nvSpPr>
          <p:cNvPr id="12" name="Metin kutusu 11"/>
          <p:cNvSpPr txBox="1"/>
          <p:nvPr/>
        </p:nvSpPr>
        <p:spPr>
          <a:xfrm>
            <a:off x="22405" y="4639961"/>
            <a:ext cx="4981643" cy="2339102"/>
          </a:xfrm>
          <a:prstGeom prst="rect">
            <a:avLst/>
          </a:prstGeom>
          <a:noFill/>
        </p:spPr>
        <p:txBody>
          <a:bodyPr wrap="square" rtlCol="0">
            <a:spAutoFit/>
          </a:bodyPr>
          <a:lstStyle/>
          <a:p>
            <a:r>
              <a:rPr lang="tr-TR" sz="1600" b="1" dirty="0">
                <a:solidFill>
                  <a:srgbClr val="111111"/>
                </a:solidFill>
                <a:latin typeface="Arial" panose="020B0604020202020204" pitchFamily="34" charset="0"/>
              </a:rPr>
              <a:t>Kat Hizmetleri Eğitimi</a:t>
            </a:r>
            <a:r>
              <a:rPr lang="tr-TR" sz="1600" b="1" dirty="0" smtClean="0">
                <a:solidFill>
                  <a:srgbClr val="111111"/>
                </a:solidFill>
                <a:latin typeface="Arial" panose="020B0604020202020204" pitchFamily="34" charset="0"/>
              </a:rPr>
              <a:t>:</a:t>
            </a:r>
          </a:p>
          <a:p>
            <a:endParaRPr lang="tr-TR" sz="1600" b="1" dirty="0">
              <a:solidFill>
                <a:srgbClr val="111111"/>
              </a:solidFill>
              <a:latin typeface="Arial" panose="020B0604020202020204" pitchFamily="34" charset="0"/>
            </a:endParaRPr>
          </a:p>
          <a:p>
            <a:r>
              <a:rPr lang="tr-TR" sz="1600" dirty="0">
                <a:solidFill>
                  <a:srgbClr val="111111"/>
                </a:solidFill>
                <a:latin typeface="Arial" panose="020B0604020202020204" pitchFamily="34" charset="0"/>
              </a:rPr>
              <a:t>İşletmelerde sorumlu </a:t>
            </a:r>
            <a:r>
              <a:rPr lang="tr-TR" sz="1600" dirty="0" smtClean="0">
                <a:solidFill>
                  <a:srgbClr val="111111"/>
                </a:solidFill>
                <a:latin typeface="Arial" panose="020B0604020202020204" pitchFamily="34" charset="0"/>
              </a:rPr>
              <a:t>olunan </a:t>
            </a:r>
            <a:r>
              <a:rPr lang="tr-TR" sz="1600" dirty="0">
                <a:solidFill>
                  <a:srgbClr val="111111"/>
                </a:solidFill>
                <a:latin typeface="Arial" panose="020B0604020202020204" pitchFamily="34" charset="0"/>
              </a:rPr>
              <a:t>alanlarda temizlik, düzen ve bakıma ilişkin olarak yapılan işlerin yürütülmesinin sağlanması hedeflenmektedir. Kat hizmetlerinde doğru ve eksiksiz olarak organizasyon gerçekleştirebilecek meslek elemanının yetiştirilmesi öncelik olarak belirlenmiştir. </a:t>
            </a:r>
            <a:endParaRPr lang="en-US" sz="1600" dirty="0">
              <a:solidFill>
                <a:srgbClr val="111111"/>
              </a:solidFill>
              <a:latin typeface="Arial" panose="020B0604020202020204" pitchFamily="34" charset="0"/>
            </a:endParaRPr>
          </a:p>
          <a:p>
            <a:endParaRPr lang="tr-TR" dirty="0"/>
          </a:p>
        </p:txBody>
      </p:sp>
      <p:sp>
        <p:nvSpPr>
          <p:cNvPr id="13" name="Metin kutusu 12"/>
          <p:cNvSpPr txBox="1"/>
          <p:nvPr/>
        </p:nvSpPr>
        <p:spPr>
          <a:xfrm>
            <a:off x="107504" y="2577858"/>
            <a:ext cx="4320480" cy="1569660"/>
          </a:xfrm>
          <a:prstGeom prst="rect">
            <a:avLst/>
          </a:prstGeom>
          <a:noFill/>
        </p:spPr>
        <p:txBody>
          <a:bodyPr wrap="square" rtlCol="0">
            <a:spAutoFit/>
          </a:bodyPr>
          <a:lstStyle/>
          <a:p>
            <a:r>
              <a:rPr lang="tr-TR" sz="1600" b="1" dirty="0">
                <a:solidFill>
                  <a:srgbClr val="111111"/>
                </a:solidFill>
                <a:latin typeface="Arial" panose="020B0604020202020204" pitchFamily="34" charset="0"/>
              </a:rPr>
              <a:t>Çağrı Merkezi Operatörü Eğitimi</a:t>
            </a:r>
            <a:r>
              <a:rPr lang="tr-TR" sz="1600" b="1" dirty="0" smtClean="0">
                <a:solidFill>
                  <a:srgbClr val="111111"/>
                </a:solidFill>
                <a:latin typeface="Arial" panose="020B0604020202020204" pitchFamily="34" charset="0"/>
              </a:rPr>
              <a:t>:</a:t>
            </a:r>
          </a:p>
          <a:p>
            <a:endParaRPr lang="tr-TR" sz="1600" b="1" dirty="0">
              <a:solidFill>
                <a:srgbClr val="111111"/>
              </a:solidFill>
              <a:latin typeface="Arial" panose="020B0604020202020204" pitchFamily="34" charset="0"/>
            </a:endParaRPr>
          </a:p>
          <a:p>
            <a:r>
              <a:rPr lang="tr-TR" sz="1600" dirty="0">
                <a:solidFill>
                  <a:srgbClr val="111111"/>
                </a:solidFill>
                <a:latin typeface="Arial" panose="020B0604020202020204" pitchFamily="34" charset="0"/>
              </a:rPr>
              <a:t>Proje kapsamında tasarlanın eğitim modeli ile mesleki gelişimlerin artması sağlanarak müşteri ve danışana kaliteli iletişim becerileri ile hizmet sunulması </a:t>
            </a:r>
            <a:r>
              <a:rPr lang="tr-TR" sz="1600" dirty="0" smtClean="0">
                <a:solidFill>
                  <a:srgbClr val="111111"/>
                </a:solidFill>
                <a:latin typeface="Arial" panose="020B0604020202020204" pitchFamily="34" charset="0"/>
              </a:rPr>
              <a:t>hedeflenmektedir.</a:t>
            </a:r>
            <a:endParaRPr lang="tr-TR" sz="1600" dirty="0"/>
          </a:p>
        </p:txBody>
      </p:sp>
      <p:pic>
        <p:nvPicPr>
          <p:cNvPr id="15" name="Resim 14"/>
          <p:cNvPicPr>
            <a:picLocks noChangeAspect="1"/>
          </p:cNvPicPr>
          <p:nvPr/>
        </p:nvPicPr>
        <p:blipFill rotWithShape="1">
          <a:blip r:embed="rId2">
            <a:extLst>
              <a:ext uri="{28A0092B-C50C-407E-A947-70E740481C1C}">
                <a14:useLocalDpi xmlns:a14="http://schemas.microsoft.com/office/drawing/2010/main" val="0"/>
              </a:ext>
            </a:extLst>
          </a:blip>
          <a:srcRect l="66010" t="6748" r="9976" b="12926"/>
          <a:stretch/>
        </p:blipFill>
        <p:spPr>
          <a:xfrm>
            <a:off x="6962313" y="1628800"/>
            <a:ext cx="1084818" cy="2014662"/>
          </a:xfrm>
          <a:prstGeom prst="rect">
            <a:avLst/>
          </a:prstGeom>
        </p:spPr>
      </p:pic>
      <p:pic>
        <p:nvPicPr>
          <p:cNvPr id="16" name="Resim 15"/>
          <p:cNvPicPr>
            <a:picLocks noChangeAspect="1"/>
          </p:cNvPicPr>
          <p:nvPr/>
        </p:nvPicPr>
        <p:blipFill rotWithShape="1">
          <a:blip r:embed="rId3">
            <a:extLst>
              <a:ext uri="{28A0092B-C50C-407E-A947-70E740481C1C}">
                <a14:useLocalDpi xmlns:a14="http://schemas.microsoft.com/office/drawing/2010/main" val="0"/>
              </a:ext>
            </a:extLst>
          </a:blip>
          <a:srcRect t="15815" r="66915" b="8218"/>
          <a:stretch/>
        </p:blipFill>
        <p:spPr>
          <a:xfrm>
            <a:off x="5298613" y="4219932"/>
            <a:ext cx="1384362" cy="1769399"/>
          </a:xfrm>
          <a:prstGeom prst="rect">
            <a:avLst/>
          </a:prstGeom>
        </p:spPr>
      </p:pic>
      <p:sp>
        <p:nvSpPr>
          <p:cNvPr id="17" name="object 15"/>
          <p:cNvSpPr/>
          <p:nvPr/>
        </p:nvSpPr>
        <p:spPr>
          <a:xfrm rot="5400000">
            <a:off x="6407185" y="4813716"/>
            <a:ext cx="884555" cy="378460"/>
          </a:xfrm>
          <a:custGeom>
            <a:avLst/>
            <a:gdLst/>
            <a:ahLst/>
            <a:cxnLst/>
            <a:rect l="l" t="t" r="r" b="b"/>
            <a:pathLst>
              <a:path w="884554" h="378460">
                <a:moveTo>
                  <a:pt x="0" y="378002"/>
                </a:moveTo>
                <a:lnTo>
                  <a:pt x="884173" y="378002"/>
                </a:lnTo>
                <a:lnTo>
                  <a:pt x="884173" y="0"/>
                </a:lnTo>
                <a:lnTo>
                  <a:pt x="0" y="0"/>
                </a:lnTo>
                <a:lnTo>
                  <a:pt x="0" y="378002"/>
                </a:lnTo>
                <a:close/>
              </a:path>
            </a:pathLst>
          </a:custGeom>
          <a:solidFill>
            <a:srgbClr val="F7931D"/>
          </a:solidFill>
        </p:spPr>
        <p:txBody>
          <a:bodyPr wrap="square" lIns="0" tIns="0" rIns="0" bIns="0" rtlCol="0"/>
          <a:lstStyle/>
          <a:p>
            <a:endParaRPr/>
          </a:p>
        </p:txBody>
      </p:sp>
      <p:sp>
        <p:nvSpPr>
          <p:cNvPr id="18" name="object 14"/>
          <p:cNvSpPr/>
          <p:nvPr/>
        </p:nvSpPr>
        <p:spPr>
          <a:xfrm rot="5400000">
            <a:off x="6335177" y="2388628"/>
            <a:ext cx="884555" cy="378460"/>
          </a:xfrm>
          <a:custGeom>
            <a:avLst/>
            <a:gdLst/>
            <a:ahLst/>
            <a:cxnLst/>
            <a:rect l="l" t="t" r="r" b="b"/>
            <a:pathLst>
              <a:path w="884554" h="378460">
                <a:moveTo>
                  <a:pt x="0" y="378002"/>
                </a:moveTo>
                <a:lnTo>
                  <a:pt x="884186" y="378002"/>
                </a:lnTo>
                <a:lnTo>
                  <a:pt x="884186" y="0"/>
                </a:lnTo>
                <a:lnTo>
                  <a:pt x="0" y="0"/>
                </a:lnTo>
                <a:lnTo>
                  <a:pt x="0" y="378002"/>
                </a:lnTo>
                <a:close/>
              </a:path>
            </a:pathLst>
          </a:custGeom>
          <a:solidFill>
            <a:srgbClr val="007DC5"/>
          </a:solidFill>
        </p:spPr>
        <p:txBody>
          <a:bodyPr wrap="square" lIns="0" tIns="0" rIns="0" bIns="0" rtlCol="0"/>
          <a:lstStyle/>
          <a:p>
            <a:endParaRPr/>
          </a:p>
        </p:txBody>
      </p:sp>
      <p:pic>
        <p:nvPicPr>
          <p:cNvPr id="19" name="Resim 18"/>
          <p:cNvPicPr>
            <a:picLocks noChangeAspect="1"/>
          </p:cNvPicPr>
          <p:nvPr/>
        </p:nvPicPr>
        <p:blipFill rotWithShape="1">
          <a:blip r:embed="rId4">
            <a:extLst>
              <a:ext uri="{28A0092B-C50C-407E-A947-70E740481C1C}">
                <a14:useLocalDpi xmlns:a14="http://schemas.microsoft.com/office/drawing/2010/main" val="0"/>
              </a:ext>
            </a:extLst>
          </a:blip>
          <a:srcRect l="57874" t="22176" r="132"/>
          <a:stretch/>
        </p:blipFill>
        <p:spPr>
          <a:xfrm>
            <a:off x="5003716" y="404664"/>
            <a:ext cx="1304394" cy="1368152"/>
          </a:xfrm>
          <a:prstGeom prst="rect">
            <a:avLst/>
          </a:prstGeom>
        </p:spPr>
      </p:pic>
      <p:sp>
        <p:nvSpPr>
          <p:cNvPr id="20" name="object 13"/>
          <p:cNvSpPr/>
          <p:nvPr/>
        </p:nvSpPr>
        <p:spPr>
          <a:xfrm rot="5400000">
            <a:off x="4425340" y="657712"/>
            <a:ext cx="884555" cy="378460"/>
          </a:xfrm>
          <a:custGeom>
            <a:avLst/>
            <a:gdLst/>
            <a:ahLst/>
            <a:cxnLst/>
            <a:rect l="l" t="t" r="r" b="b"/>
            <a:pathLst>
              <a:path w="884555" h="378460">
                <a:moveTo>
                  <a:pt x="0" y="378002"/>
                </a:moveTo>
                <a:lnTo>
                  <a:pt x="884186" y="378002"/>
                </a:lnTo>
                <a:lnTo>
                  <a:pt x="884186" y="0"/>
                </a:lnTo>
                <a:lnTo>
                  <a:pt x="0" y="0"/>
                </a:lnTo>
                <a:lnTo>
                  <a:pt x="0" y="378002"/>
                </a:lnTo>
                <a:close/>
              </a:path>
            </a:pathLst>
          </a:custGeom>
          <a:solidFill>
            <a:srgbClr val="ED0E69"/>
          </a:solidFill>
        </p:spPr>
        <p:txBody>
          <a:bodyPr wrap="square" lIns="0" tIns="0" rIns="0" bIns="0" rtlCol="0"/>
          <a:lstStyle/>
          <a:p>
            <a:endParaRPr/>
          </a:p>
        </p:txBody>
      </p:sp>
    </p:spTree>
    <p:extLst>
      <p:ext uri="{BB962C8B-B14F-4D97-AF65-F5344CB8AC3E}">
        <p14:creationId xmlns:p14="http://schemas.microsoft.com/office/powerpoint/2010/main" val="2368879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67944" y="0"/>
            <a:ext cx="4104909" cy="6858000"/>
          </a:xfrm>
          <a:custGeom>
            <a:avLst/>
            <a:gdLst/>
            <a:ahLst/>
            <a:cxnLst/>
            <a:rect l="l" t="t" r="r" b="b"/>
            <a:pathLst>
              <a:path w="4743450" h="7920355">
                <a:moveTo>
                  <a:pt x="0" y="7919999"/>
                </a:moveTo>
                <a:lnTo>
                  <a:pt x="4742992" y="7919999"/>
                </a:lnTo>
                <a:lnTo>
                  <a:pt x="4742992" y="0"/>
                </a:lnTo>
                <a:lnTo>
                  <a:pt x="0" y="0"/>
                </a:lnTo>
                <a:lnTo>
                  <a:pt x="0" y="7919999"/>
                </a:lnTo>
                <a:close/>
              </a:path>
            </a:pathLst>
          </a:custGeom>
          <a:pattFill prst="pct80">
            <a:fgClr>
              <a:schemeClr val="accent6">
                <a:lumMod val="60000"/>
                <a:lumOff val="40000"/>
              </a:schemeClr>
            </a:fgClr>
            <a:bgClr>
              <a:schemeClr val="bg1"/>
            </a:bgClr>
          </a:pattFill>
          <a:ln>
            <a:noFill/>
          </a:ln>
        </p:spPr>
        <p:txBody>
          <a:bodyPr wrap="square" lIns="0" tIns="0" rIns="0" bIns="0" rtlCol="0"/>
          <a:lstStyle/>
          <a:p>
            <a:endParaRPr lang="tr-TR" sz="1400" dirty="0">
              <a:latin typeface="Arial" panose="020B0604020202020204" pitchFamily="34" charset="0"/>
              <a:cs typeface="Arial" panose="020B0604020202020204" pitchFamily="34" charset="0"/>
            </a:endParaRPr>
          </a:p>
        </p:txBody>
      </p:sp>
      <p:sp>
        <p:nvSpPr>
          <p:cNvPr id="9" name="object 9"/>
          <p:cNvSpPr/>
          <p:nvPr/>
        </p:nvSpPr>
        <p:spPr>
          <a:xfrm>
            <a:off x="8191147" y="5615471"/>
            <a:ext cx="197277" cy="900662"/>
          </a:xfrm>
          <a:custGeom>
            <a:avLst/>
            <a:gdLst/>
            <a:ahLst/>
            <a:cxnLst/>
            <a:rect l="l" t="t" r="r" b="b"/>
            <a:pathLst>
              <a:path w="227965" h="1040765">
                <a:moveTo>
                  <a:pt x="227571" y="0"/>
                </a:moveTo>
                <a:lnTo>
                  <a:pt x="94183" y="0"/>
                </a:lnTo>
                <a:lnTo>
                  <a:pt x="39733" y="1471"/>
                </a:lnTo>
                <a:lnTo>
                  <a:pt x="11772" y="11769"/>
                </a:lnTo>
                <a:lnTo>
                  <a:pt x="1471" y="39722"/>
                </a:lnTo>
                <a:lnTo>
                  <a:pt x="0" y="94157"/>
                </a:lnTo>
                <a:lnTo>
                  <a:pt x="0" y="946302"/>
                </a:lnTo>
                <a:lnTo>
                  <a:pt x="1471" y="1000737"/>
                </a:lnTo>
                <a:lnTo>
                  <a:pt x="11772" y="1028690"/>
                </a:lnTo>
                <a:lnTo>
                  <a:pt x="39733" y="1038988"/>
                </a:lnTo>
                <a:lnTo>
                  <a:pt x="94183" y="1040460"/>
                </a:lnTo>
                <a:lnTo>
                  <a:pt x="227571" y="1040460"/>
                </a:lnTo>
                <a:lnTo>
                  <a:pt x="227571" y="0"/>
                </a:lnTo>
                <a:close/>
              </a:path>
            </a:pathLst>
          </a:custGeom>
          <a:solidFill>
            <a:srgbClr val="FFFFFF"/>
          </a:solidFill>
        </p:spPr>
        <p:txBody>
          <a:bodyPr wrap="square" lIns="0" tIns="0" rIns="0" bIns="0" rtlCol="0"/>
          <a:lstStyle/>
          <a:p>
            <a:endParaRPr sz="1558"/>
          </a:p>
        </p:txBody>
      </p:sp>
      <p:sp>
        <p:nvSpPr>
          <p:cNvPr id="25" name="Dikdörtgen 24"/>
          <p:cNvSpPr/>
          <p:nvPr/>
        </p:nvSpPr>
        <p:spPr>
          <a:xfrm>
            <a:off x="9982" y="836483"/>
            <a:ext cx="4274649" cy="1815882"/>
          </a:xfrm>
          <a:prstGeom prst="rect">
            <a:avLst/>
          </a:prstGeom>
        </p:spPr>
        <p:txBody>
          <a:bodyPr wrap="square">
            <a:spAutoFit/>
          </a:bodyPr>
          <a:lstStyle/>
          <a:p>
            <a:r>
              <a:rPr lang="tr-TR" sz="1600" b="1" dirty="0">
                <a:latin typeface="Arial" panose="020B0604020202020204" pitchFamily="34" charset="0"/>
                <a:cs typeface="Arial" panose="020B0604020202020204" pitchFamily="34" charset="0"/>
              </a:rPr>
              <a:t>Engelsiz Sağlık Turizmi ile Yeni </a:t>
            </a:r>
            <a:r>
              <a:rPr lang="tr-TR" sz="1600" b="1" dirty="0" smtClean="0">
                <a:latin typeface="Arial" panose="020B0604020202020204" pitchFamily="34" charset="0"/>
                <a:cs typeface="Arial" panose="020B0604020202020204" pitchFamily="34" charset="0"/>
              </a:rPr>
              <a:t>Hayatlar </a:t>
            </a:r>
            <a:r>
              <a:rPr lang="tr-TR" sz="1600" dirty="0" smtClean="0">
                <a:latin typeface="Arial" panose="020B0604020202020204" pitchFamily="34" charset="0"/>
                <a:cs typeface="Arial" panose="020B0604020202020204" pitchFamily="34" charset="0"/>
              </a:rPr>
              <a:t>projesi için belirlenecek olan adaylar  </a:t>
            </a:r>
          </a:p>
          <a:p>
            <a:r>
              <a:rPr lang="tr-TR" sz="1600" dirty="0" smtClean="0">
                <a:latin typeface="Arial" panose="020B0604020202020204" pitchFamily="34" charset="0"/>
                <a:cs typeface="Arial" panose="020B0604020202020204" pitchFamily="34" charset="0"/>
              </a:rPr>
              <a:t>başvuranlar </a:t>
            </a:r>
            <a:r>
              <a:rPr lang="tr-TR" sz="1600" dirty="0">
                <a:latin typeface="Arial" panose="020B0604020202020204" pitchFamily="34" charset="0"/>
                <a:cs typeface="Arial" panose="020B0604020202020204" pitchFamily="34" charset="0"/>
              </a:rPr>
              <a:t>arasından, proje koordinatörü başkanlığında, kamu, STK, </a:t>
            </a:r>
          </a:p>
          <a:p>
            <a:r>
              <a:rPr lang="tr-TR" sz="1600" dirty="0">
                <a:latin typeface="Arial" panose="020B0604020202020204" pitchFamily="34" charset="0"/>
                <a:cs typeface="Arial" panose="020B0604020202020204" pitchFamily="34" charset="0"/>
              </a:rPr>
              <a:t>özel sektör ve üniversite temsilcilerinin katılımı ile belirlenecektir.</a:t>
            </a:r>
          </a:p>
          <a:p>
            <a:endParaRPr lang="tr-TR" sz="1600" dirty="0">
              <a:latin typeface="Arial" panose="020B0604020202020204" pitchFamily="34" charset="0"/>
              <a:cs typeface="Arial" panose="020B0604020202020204" pitchFamily="34" charset="0"/>
            </a:endParaRPr>
          </a:p>
        </p:txBody>
      </p:sp>
      <p:sp>
        <p:nvSpPr>
          <p:cNvPr id="26" name="Metin kutusu 25"/>
          <p:cNvSpPr txBox="1"/>
          <p:nvPr/>
        </p:nvSpPr>
        <p:spPr>
          <a:xfrm>
            <a:off x="4284631" y="2864174"/>
            <a:ext cx="3907632" cy="3570208"/>
          </a:xfrm>
          <a:prstGeom prst="rect">
            <a:avLst/>
          </a:prstGeom>
          <a:noFill/>
        </p:spPr>
        <p:txBody>
          <a:bodyPr wrap="square" rtlCol="0">
            <a:spAutoFit/>
          </a:bodyPr>
          <a:lstStyle/>
          <a:p>
            <a:r>
              <a:rPr lang="tr-TR" sz="1600" b="1" dirty="0">
                <a:latin typeface="Arial" panose="020B0604020202020204" pitchFamily="34" charset="0"/>
                <a:cs typeface="Arial" panose="020B0604020202020204" pitchFamily="34" charset="0"/>
              </a:rPr>
              <a:t>Proje eğitim programına dahil edilecek aday kriterleri şu şekilde:</a:t>
            </a:r>
          </a:p>
          <a:p>
            <a:endParaRPr lang="tr-TR" sz="1600" dirty="0">
              <a:latin typeface="Arial" panose="020B0604020202020204" pitchFamily="34" charset="0"/>
              <a:cs typeface="Arial" panose="020B0604020202020204" pitchFamily="34" charset="0"/>
            </a:endParaRPr>
          </a:p>
          <a:p>
            <a:r>
              <a:rPr lang="tr-TR" sz="1600" dirty="0">
                <a:latin typeface="Arial" panose="020B0604020202020204" pitchFamily="34" charset="0"/>
                <a:cs typeface="Arial" panose="020B0604020202020204" pitchFamily="34" charset="0"/>
              </a:rPr>
              <a:t>1-    18-45 yaş aralığında,</a:t>
            </a:r>
          </a:p>
          <a:p>
            <a:r>
              <a:rPr lang="fi-FI" sz="1600" dirty="0">
                <a:latin typeface="Arial" panose="020B0604020202020204" pitchFamily="34" charset="0"/>
                <a:cs typeface="Arial" panose="020B0604020202020204" pitchFamily="34" charset="0"/>
              </a:rPr>
              <a:t>2-    Engel raporuna sahip</a:t>
            </a:r>
            <a:r>
              <a:rPr lang="tr-TR" sz="1600" dirty="0">
                <a:latin typeface="Arial" panose="020B0604020202020204" pitchFamily="34" charset="0"/>
                <a:cs typeface="Arial" panose="020B0604020202020204" pitchFamily="34" charset="0"/>
              </a:rPr>
              <a:t>,</a:t>
            </a:r>
          </a:p>
          <a:p>
            <a:r>
              <a:rPr lang="tr-TR" sz="1600" dirty="0">
                <a:latin typeface="Arial" panose="020B0604020202020204" pitchFamily="34" charset="0"/>
                <a:cs typeface="Arial" panose="020B0604020202020204" pitchFamily="34" charset="0"/>
              </a:rPr>
              <a:t>3-    En az ilkokul mezunu,</a:t>
            </a:r>
          </a:p>
          <a:p>
            <a:r>
              <a:rPr lang="tr-TR" sz="1600" dirty="0">
                <a:latin typeface="Arial" panose="020B0604020202020204" pitchFamily="34" charset="0"/>
                <a:cs typeface="Arial" panose="020B0604020202020204" pitchFamily="34" charset="0"/>
              </a:rPr>
              <a:t>4-    Kişisel bakımlarına </a:t>
            </a:r>
            <a:r>
              <a:rPr lang="en-US" sz="1600" dirty="0" err="1">
                <a:latin typeface="Arial" panose="020B0604020202020204" pitchFamily="34" charset="0"/>
                <a:cs typeface="Arial" panose="020B0604020202020204" pitchFamily="34" charset="0"/>
              </a:rPr>
              <a:t>özen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göster</a:t>
            </a:r>
            <a:r>
              <a:rPr lang="tr-TR" sz="1600" dirty="0">
                <a:latin typeface="Arial" panose="020B0604020202020204" pitchFamily="34" charset="0"/>
                <a:cs typeface="Arial" panose="020B0604020202020204" pitchFamily="34" charset="0"/>
              </a:rPr>
              <a:t>en,</a:t>
            </a:r>
            <a:endParaRPr lang="en-US" sz="1600" dirty="0">
              <a:latin typeface="Arial" panose="020B0604020202020204" pitchFamily="34" charset="0"/>
              <a:cs typeface="Arial" panose="020B0604020202020204" pitchFamily="34" charset="0"/>
            </a:endParaRPr>
          </a:p>
          <a:p>
            <a:r>
              <a:rPr lang="tr-TR" sz="1600" dirty="0">
                <a:latin typeface="Arial" panose="020B0604020202020204" pitchFamily="34" charset="0"/>
                <a:cs typeface="Arial" panose="020B0604020202020204" pitchFamily="34" charset="0"/>
              </a:rPr>
              <a:t>5-    Temiz ve düzenli,</a:t>
            </a:r>
          </a:p>
          <a:p>
            <a:r>
              <a:rPr lang="tr-TR" sz="1600" dirty="0">
                <a:latin typeface="Arial" panose="020B0604020202020204" pitchFamily="34" charset="0"/>
                <a:cs typeface="Arial" panose="020B0604020202020204" pitchFamily="34" charset="0"/>
              </a:rPr>
              <a:t>6-    Kendini ifade edebilme özelliğine sahip,</a:t>
            </a:r>
          </a:p>
          <a:p>
            <a:r>
              <a:rPr lang="tr-TR" sz="1600" dirty="0">
                <a:latin typeface="Arial" panose="020B0604020202020204" pitchFamily="34" charset="0"/>
                <a:cs typeface="Arial" panose="020B0604020202020204" pitchFamily="34" charset="0"/>
              </a:rPr>
              <a:t>7-    Mesleki İngilizce Eğitimi alacak olan kişilerin temel d</a:t>
            </a:r>
            <a:r>
              <a:rPr lang="en-US" sz="1600" dirty="0" err="1">
                <a:latin typeface="Arial" panose="020B0604020202020204" pitchFamily="34" charset="0"/>
                <a:cs typeface="Arial" panose="020B0604020202020204" pitchFamily="34" charset="0"/>
              </a:rPr>
              <a:t>üzeyde</a:t>
            </a:r>
            <a:r>
              <a:rPr lang="tr-TR"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ingilizce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bilgisine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sahip</a:t>
            </a:r>
            <a:r>
              <a:rPr lang="tr-TR" sz="1600" dirty="0">
                <a:latin typeface="Arial" panose="020B0604020202020204" pitchFamily="34" charset="0"/>
                <a:cs typeface="Arial" panose="020B0604020202020204" pitchFamily="34" charset="0"/>
              </a:rPr>
              <a:t> </a:t>
            </a:r>
            <a:r>
              <a:rPr lang="tr-TR" sz="1600" dirty="0" smtClean="0">
                <a:latin typeface="Arial" panose="020B0604020202020204" pitchFamily="34" charset="0"/>
                <a:cs typeface="Arial" panose="020B0604020202020204" pitchFamily="34" charset="0"/>
              </a:rPr>
              <a:t>olmaları </a:t>
            </a:r>
            <a:r>
              <a:rPr lang="tr-TR" sz="1600" dirty="0">
                <a:latin typeface="Arial" panose="020B0604020202020204" pitchFamily="34" charset="0"/>
                <a:cs typeface="Arial" panose="020B0604020202020204" pitchFamily="34" charset="0"/>
              </a:rPr>
              <a:t>gerekmektedir. </a:t>
            </a:r>
          </a:p>
          <a:p>
            <a:endParaRPr lang="tr-TR" dirty="0"/>
          </a:p>
        </p:txBody>
      </p:sp>
      <p:pic>
        <p:nvPicPr>
          <p:cNvPr id="28" name="Resim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840" y="4725144"/>
            <a:ext cx="2560080" cy="1425111"/>
          </a:xfrm>
          <a:prstGeom prst="rect">
            <a:avLst/>
          </a:prstGeom>
        </p:spPr>
      </p:pic>
      <p:pic>
        <p:nvPicPr>
          <p:cNvPr id="29" name="Resim 28"/>
          <p:cNvPicPr>
            <a:picLocks noChangeAspect="1"/>
          </p:cNvPicPr>
          <p:nvPr/>
        </p:nvPicPr>
        <p:blipFill rotWithShape="1">
          <a:blip r:embed="rId3">
            <a:extLst>
              <a:ext uri="{28A0092B-C50C-407E-A947-70E740481C1C}">
                <a14:useLocalDpi xmlns:a14="http://schemas.microsoft.com/office/drawing/2010/main" val="0"/>
              </a:ext>
            </a:extLst>
          </a:blip>
          <a:srcRect t="29306"/>
          <a:stretch/>
        </p:blipFill>
        <p:spPr>
          <a:xfrm>
            <a:off x="4106618" y="44624"/>
            <a:ext cx="4137790" cy="2395932"/>
          </a:xfrm>
          <a:prstGeom prst="rect">
            <a:avLst/>
          </a:prstGeom>
        </p:spPr>
      </p:pic>
    </p:spTree>
    <p:extLst>
      <p:ext uri="{BB962C8B-B14F-4D97-AF65-F5344CB8AC3E}">
        <p14:creationId xmlns:p14="http://schemas.microsoft.com/office/powerpoint/2010/main" val="4006830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64482" y="1"/>
            <a:ext cx="2523942" cy="6854153"/>
          </a:xfrm>
          <a:custGeom>
            <a:avLst/>
            <a:gdLst/>
            <a:ahLst/>
            <a:cxnLst/>
            <a:rect l="l" t="t" r="r" b="b"/>
            <a:pathLst>
              <a:path w="2916554" h="7920355">
                <a:moveTo>
                  <a:pt x="0" y="7919999"/>
                </a:moveTo>
                <a:lnTo>
                  <a:pt x="2916008" y="7919999"/>
                </a:lnTo>
                <a:lnTo>
                  <a:pt x="2916008" y="0"/>
                </a:lnTo>
                <a:lnTo>
                  <a:pt x="0" y="0"/>
                </a:lnTo>
                <a:lnTo>
                  <a:pt x="0" y="7919999"/>
                </a:lnTo>
                <a:close/>
              </a:path>
            </a:pathLst>
          </a:custGeom>
          <a:solidFill>
            <a:schemeClr val="bg1">
              <a:lumMod val="95000"/>
            </a:schemeClr>
          </a:solidFill>
        </p:spPr>
        <p:txBody>
          <a:bodyPr wrap="square" lIns="0" tIns="0" rIns="0" bIns="0" rtlCol="0"/>
          <a:lstStyle/>
          <a:p>
            <a:endParaRPr sz="1558"/>
          </a:p>
        </p:txBody>
      </p:sp>
      <p:sp>
        <p:nvSpPr>
          <p:cNvPr id="3" name="object 3"/>
          <p:cNvSpPr/>
          <p:nvPr/>
        </p:nvSpPr>
        <p:spPr>
          <a:xfrm>
            <a:off x="8191147" y="5615471"/>
            <a:ext cx="197277" cy="900662"/>
          </a:xfrm>
          <a:custGeom>
            <a:avLst/>
            <a:gdLst/>
            <a:ahLst/>
            <a:cxnLst/>
            <a:rect l="l" t="t" r="r" b="b"/>
            <a:pathLst>
              <a:path w="227965" h="1040765">
                <a:moveTo>
                  <a:pt x="227571" y="0"/>
                </a:moveTo>
                <a:lnTo>
                  <a:pt x="94183" y="0"/>
                </a:lnTo>
                <a:lnTo>
                  <a:pt x="39733" y="1471"/>
                </a:lnTo>
                <a:lnTo>
                  <a:pt x="11772" y="11769"/>
                </a:lnTo>
                <a:lnTo>
                  <a:pt x="1471" y="39722"/>
                </a:lnTo>
                <a:lnTo>
                  <a:pt x="0" y="94157"/>
                </a:lnTo>
                <a:lnTo>
                  <a:pt x="0" y="946302"/>
                </a:lnTo>
                <a:lnTo>
                  <a:pt x="1471" y="1000737"/>
                </a:lnTo>
                <a:lnTo>
                  <a:pt x="11772" y="1028690"/>
                </a:lnTo>
                <a:lnTo>
                  <a:pt x="39733" y="1038988"/>
                </a:lnTo>
                <a:lnTo>
                  <a:pt x="94183" y="1040460"/>
                </a:lnTo>
                <a:lnTo>
                  <a:pt x="227571" y="1040460"/>
                </a:lnTo>
                <a:lnTo>
                  <a:pt x="227571" y="0"/>
                </a:lnTo>
                <a:close/>
              </a:path>
            </a:pathLst>
          </a:custGeom>
          <a:solidFill>
            <a:srgbClr val="007C41"/>
          </a:solidFill>
        </p:spPr>
        <p:txBody>
          <a:bodyPr wrap="square" lIns="0" tIns="0" rIns="0" bIns="0" rtlCol="0"/>
          <a:lstStyle/>
          <a:p>
            <a:endParaRPr sz="1558"/>
          </a:p>
        </p:txBody>
      </p:sp>
      <p:sp>
        <p:nvSpPr>
          <p:cNvPr id="9" name="object 9"/>
          <p:cNvSpPr txBox="1"/>
          <p:nvPr/>
        </p:nvSpPr>
        <p:spPr>
          <a:xfrm>
            <a:off x="613144" y="129444"/>
            <a:ext cx="402798" cy="779124"/>
          </a:xfrm>
          <a:prstGeom prst="rect">
            <a:avLst/>
          </a:prstGeom>
        </p:spPr>
        <p:txBody>
          <a:bodyPr vert="horz" wrap="square" lIns="0" tIns="0" rIns="0" bIns="0" rtlCol="0">
            <a:spAutoFit/>
          </a:bodyPr>
          <a:lstStyle/>
          <a:p>
            <a:pPr marL="10991"/>
            <a:r>
              <a:rPr lang="tr-TR" sz="5063" spc="-385" dirty="0">
                <a:solidFill>
                  <a:srgbClr val="09A245"/>
                </a:solidFill>
                <a:latin typeface="Times New Roman"/>
                <a:cs typeface="Times New Roman"/>
              </a:rPr>
              <a:t>E</a:t>
            </a:r>
            <a:endParaRPr sz="5063" dirty="0">
              <a:latin typeface="Times New Roman"/>
              <a:cs typeface="Times New Roman"/>
            </a:endParaRPr>
          </a:p>
        </p:txBody>
      </p:sp>
      <p:sp>
        <p:nvSpPr>
          <p:cNvPr id="18" name="Metin kutusu 17"/>
          <p:cNvSpPr txBox="1"/>
          <p:nvPr/>
        </p:nvSpPr>
        <p:spPr>
          <a:xfrm>
            <a:off x="948903" y="401243"/>
            <a:ext cx="3753795" cy="923330"/>
          </a:xfrm>
          <a:prstGeom prst="rect">
            <a:avLst/>
          </a:prstGeom>
          <a:noFill/>
        </p:spPr>
        <p:txBody>
          <a:bodyPr wrap="square" rtlCol="0">
            <a:spAutoFit/>
          </a:bodyPr>
          <a:lstStyle/>
          <a:p>
            <a:r>
              <a:rPr lang="tr-TR" b="1" dirty="0" err="1" smtClean="0"/>
              <a:t>ğitimlerin</a:t>
            </a:r>
            <a:r>
              <a:rPr lang="tr-TR" b="1" dirty="0" smtClean="0"/>
              <a:t> </a:t>
            </a:r>
            <a:r>
              <a:rPr lang="tr-TR" b="1" dirty="0"/>
              <a:t>Tamamlanması </a:t>
            </a:r>
            <a:r>
              <a:rPr lang="tr-TR" b="1" dirty="0" smtClean="0"/>
              <a:t>Sonrasında Planlanan Çalışmalar:</a:t>
            </a:r>
            <a:r>
              <a:rPr lang="tr-TR" dirty="0"/>
              <a:t/>
            </a:r>
            <a:br>
              <a:rPr lang="tr-TR" dirty="0"/>
            </a:br>
            <a:endParaRPr lang="tr-TR" dirty="0"/>
          </a:p>
        </p:txBody>
      </p:sp>
      <p:sp>
        <p:nvSpPr>
          <p:cNvPr id="19" name="Dikdörtgen 18"/>
          <p:cNvSpPr/>
          <p:nvPr/>
        </p:nvSpPr>
        <p:spPr>
          <a:xfrm>
            <a:off x="84862" y="1046077"/>
            <a:ext cx="6606480" cy="338554"/>
          </a:xfrm>
          <a:prstGeom prst="rect">
            <a:avLst/>
          </a:prstGeom>
        </p:spPr>
        <p:txBody>
          <a:bodyPr wrap="square">
            <a:spAutoFit/>
          </a:bodyPr>
          <a:lstStyle/>
          <a:p>
            <a:endParaRPr lang="tr-TR"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object 23"/>
          <p:cNvSpPr/>
          <p:nvPr/>
        </p:nvSpPr>
        <p:spPr>
          <a:xfrm>
            <a:off x="548307" y="1996756"/>
            <a:ext cx="2042938" cy="2055430"/>
          </a:xfrm>
          <a:custGeom>
            <a:avLst/>
            <a:gdLst/>
            <a:ahLst/>
            <a:cxnLst/>
            <a:rect l="l" t="t" r="r" b="b"/>
            <a:pathLst>
              <a:path w="1617979" h="1617980">
                <a:moveTo>
                  <a:pt x="808697" y="0"/>
                </a:moveTo>
                <a:lnTo>
                  <a:pt x="761180" y="1372"/>
                </a:lnTo>
                <a:lnTo>
                  <a:pt x="714386" y="5440"/>
                </a:lnTo>
                <a:lnTo>
                  <a:pt x="668390" y="12127"/>
                </a:lnTo>
                <a:lnTo>
                  <a:pt x="623270" y="21358"/>
                </a:lnTo>
                <a:lnTo>
                  <a:pt x="579100" y="33056"/>
                </a:lnTo>
                <a:lnTo>
                  <a:pt x="535956" y="47145"/>
                </a:lnTo>
                <a:lnTo>
                  <a:pt x="493915" y="63551"/>
                </a:lnTo>
                <a:lnTo>
                  <a:pt x="453052" y="82196"/>
                </a:lnTo>
                <a:lnTo>
                  <a:pt x="413442" y="103006"/>
                </a:lnTo>
                <a:lnTo>
                  <a:pt x="375163" y="125904"/>
                </a:lnTo>
                <a:lnTo>
                  <a:pt x="338289" y="150814"/>
                </a:lnTo>
                <a:lnTo>
                  <a:pt x="302897" y="177661"/>
                </a:lnTo>
                <a:lnTo>
                  <a:pt x="269062" y="206368"/>
                </a:lnTo>
                <a:lnTo>
                  <a:pt x="236861" y="236861"/>
                </a:lnTo>
                <a:lnTo>
                  <a:pt x="206368" y="269062"/>
                </a:lnTo>
                <a:lnTo>
                  <a:pt x="177661" y="302897"/>
                </a:lnTo>
                <a:lnTo>
                  <a:pt x="150814" y="338289"/>
                </a:lnTo>
                <a:lnTo>
                  <a:pt x="125904" y="375163"/>
                </a:lnTo>
                <a:lnTo>
                  <a:pt x="103006" y="413442"/>
                </a:lnTo>
                <a:lnTo>
                  <a:pt x="82196" y="453052"/>
                </a:lnTo>
                <a:lnTo>
                  <a:pt x="63551" y="493915"/>
                </a:lnTo>
                <a:lnTo>
                  <a:pt x="47145" y="535956"/>
                </a:lnTo>
                <a:lnTo>
                  <a:pt x="33056" y="579100"/>
                </a:lnTo>
                <a:lnTo>
                  <a:pt x="21358" y="623270"/>
                </a:lnTo>
                <a:lnTo>
                  <a:pt x="12127" y="668390"/>
                </a:lnTo>
                <a:lnTo>
                  <a:pt x="5440" y="714386"/>
                </a:lnTo>
                <a:lnTo>
                  <a:pt x="1372" y="761180"/>
                </a:lnTo>
                <a:lnTo>
                  <a:pt x="0" y="808697"/>
                </a:lnTo>
                <a:lnTo>
                  <a:pt x="1372" y="856215"/>
                </a:lnTo>
                <a:lnTo>
                  <a:pt x="5440" y="903009"/>
                </a:lnTo>
                <a:lnTo>
                  <a:pt x="12127" y="949004"/>
                </a:lnTo>
                <a:lnTo>
                  <a:pt x="21358" y="994125"/>
                </a:lnTo>
                <a:lnTo>
                  <a:pt x="33056" y="1038295"/>
                </a:lnTo>
                <a:lnTo>
                  <a:pt x="47145" y="1081439"/>
                </a:lnTo>
                <a:lnTo>
                  <a:pt x="63551" y="1123480"/>
                </a:lnTo>
                <a:lnTo>
                  <a:pt x="82196" y="1164343"/>
                </a:lnTo>
                <a:lnTo>
                  <a:pt x="103006" y="1203952"/>
                </a:lnTo>
                <a:lnTo>
                  <a:pt x="125904" y="1242232"/>
                </a:lnTo>
                <a:lnTo>
                  <a:pt x="150814" y="1279105"/>
                </a:lnTo>
                <a:lnTo>
                  <a:pt x="177661" y="1314498"/>
                </a:lnTo>
                <a:lnTo>
                  <a:pt x="206368" y="1348332"/>
                </a:lnTo>
                <a:lnTo>
                  <a:pt x="236861" y="1380534"/>
                </a:lnTo>
                <a:lnTo>
                  <a:pt x="269062" y="1411026"/>
                </a:lnTo>
                <a:lnTo>
                  <a:pt x="302897" y="1439734"/>
                </a:lnTo>
                <a:lnTo>
                  <a:pt x="338289" y="1466581"/>
                </a:lnTo>
                <a:lnTo>
                  <a:pt x="375163" y="1491491"/>
                </a:lnTo>
                <a:lnTo>
                  <a:pt x="413442" y="1514389"/>
                </a:lnTo>
                <a:lnTo>
                  <a:pt x="453052" y="1535199"/>
                </a:lnTo>
                <a:lnTo>
                  <a:pt x="493915" y="1553844"/>
                </a:lnTo>
                <a:lnTo>
                  <a:pt x="535956" y="1570250"/>
                </a:lnTo>
                <a:lnTo>
                  <a:pt x="579100" y="1584339"/>
                </a:lnTo>
                <a:lnTo>
                  <a:pt x="623270" y="1596037"/>
                </a:lnTo>
                <a:lnTo>
                  <a:pt x="668390" y="1605268"/>
                </a:lnTo>
                <a:lnTo>
                  <a:pt x="714386" y="1611955"/>
                </a:lnTo>
                <a:lnTo>
                  <a:pt x="761180" y="1616022"/>
                </a:lnTo>
                <a:lnTo>
                  <a:pt x="808697" y="1617395"/>
                </a:lnTo>
                <a:lnTo>
                  <a:pt x="856215" y="1616022"/>
                </a:lnTo>
                <a:lnTo>
                  <a:pt x="903009" y="1611955"/>
                </a:lnTo>
                <a:lnTo>
                  <a:pt x="949004" y="1605268"/>
                </a:lnTo>
                <a:lnTo>
                  <a:pt x="994125" y="1596037"/>
                </a:lnTo>
                <a:lnTo>
                  <a:pt x="1038295" y="1584339"/>
                </a:lnTo>
                <a:lnTo>
                  <a:pt x="1081439" y="1570250"/>
                </a:lnTo>
                <a:lnTo>
                  <a:pt x="1123480" y="1553844"/>
                </a:lnTo>
                <a:lnTo>
                  <a:pt x="1164343" y="1535199"/>
                </a:lnTo>
                <a:lnTo>
                  <a:pt x="1203952" y="1514389"/>
                </a:lnTo>
                <a:lnTo>
                  <a:pt x="1242232" y="1491491"/>
                </a:lnTo>
                <a:lnTo>
                  <a:pt x="1279105" y="1466581"/>
                </a:lnTo>
                <a:lnTo>
                  <a:pt x="1314498" y="1439734"/>
                </a:lnTo>
                <a:lnTo>
                  <a:pt x="1348332" y="1411026"/>
                </a:lnTo>
                <a:lnTo>
                  <a:pt x="1380534" y="1380534"/>
                </a:lnTo>
                <a:lnTo>
                  <a:pt x="1411026" y="1348332"/>
                </a:lnTo>
                <a:lnTo>
                  <a:pt x="1439734" y="1314498"/>
                </a:lnTo>
                <a:lnTo>
                  <a:pt x="1466581" y="1279105"/>
                </a:lnTo>
                <a:lnTo>
                  <a:pt x="1491491" y="1242232"/>
                </a:lnTo>
                <a:lnTo>
                  <a:pt x="1514389" y="1203952"/>
                </a:lnTo>
                <a:lnTo>
                  <a:pt x="1535199" y="1164343"/>
                </a:lnTo>
                <a:lnTo>
                  <a:pt x="1553844" y="1123480"/>
                </a:lnTo>
                <a:lnTo>
                  <a:pt x="1570250" y="1081439"/>
                </a:lnTo>
                <a:lnTo>
                  <a:pt x="1584339" y="1038295"/>
                </a:lnTo>
                <a:lnTo>
                  <a:pt x="1596037" y="994125"/>
                </a:lnTo>
                <a:lnTo>
                  <a:pt x="1605268" y="949004"/>
                </a:lnTo>
                <a:lnTo>
                  <a:pt x="1611955" y="903009"/>
                </a:lnTo>
                <a:lnTo>
                  <a:pt x="1616022" y="856215"/>
                </a:lnTo>
                <a:lnTo>
                  <a:pt x="1617395" y="808697"/>
                </a:lnTo>
                <a:lnTo>
                  <a:pt x="1616022" y="761180"/>
                </a:lnTo>
                <a:lnTo>
                  <a:pt x="1611955" y="714386"/>
                </a:lnTo>
                <a:lnTo>
                  <a:pt x="1605268" y="668390"/>
                </a:lnTo>
                <a:lnTo>
                  <a:pt x="1596037" y="623270"/>
                </a:lnTo>
                <a:lnTo>
                  <a:pt x="1584339" y="579100"/>
                </a:lnTo>
                <a:lnTo>
                  <a:pt x="1570250" y="535956"/>
                </a:lnTo>
                <a:lnTo>
                  <a:pt x="1553844" y="493915"/>
                </a:lnTo>
                <a:lnTo>
                  <a:pt x="1535199" y="453052"/>
                </a:lnTo>
                <a:lnTo>
                  <a:pt x="1514389" y="413442"/>
                </a:lnTo>
                <a:lnTo>
                  <a:pt x="1491491" y="375163"/>
                </a:lnTo>
                <a:lnTo>
                  <a:pt x="1466581" y="338289"/>
                </a:lnTo>
                <a:lnTo>
                  <a:pt x="1439734" y="302897"/>
                </a:lnTo>
                <a:lnTo>
                  <a:pt x="1411026" y="269062"/>
                </a:lnTo>
                <a:lnTo>
                  <a:pt x="1380534" y="236861"/>
                </a:lnTo>
                <a:lnTo>
                  <a:pt x="1348332" y="206368"/>
                </a:lnTo>
                <a:lnTo>
                  <a:pt x="1314498" y="177661"/>
                </a:lnTo>
                <a:lnTo>
                  <a:pt x="1279105" y="150814"/>
                </a:lnTo>
                <a:lnTo>
                  <a:pt x="1242232" y="125904"/>
                </a:lnTo>
                <a:lnTo>
                  <a:pt x="1203952" y="103006"/>
                </a:lnTo>
                <a:lnTo>
                  <a:pt x="1164343" y="82196"/>
                </a:lnTo>
                <a:lnTo>
                  <a:pt x="1123480" y="63551"/>
                </a:lnTo>
                <a:lnTo>
                  <a:pt x="1081439" y="47145"/>
                </a:lnTo>
                <a:lnTo>
                  <a:pt x="1038295" y="33056"/>
                </a:lnTo>
                <a:lnTo>
                  <a:pt x="994125" y="21358"/>
                </a:lnTo>
                <a:lnTo>
                  <a:pt x="949004" y="12127"/>
                </a:lnTo>
                <a:lnTo>
                  <a:pt x="903009" y="5440"/>
                </a:lnTo>
                <a:lnTo>
                  <a:pt x="856215" y="1372"/>
                </a:lnTo>
                <a:lnTo>
                  <a:pt x="808697" y="0"/>
                </a:lnTo>
                <a:close/>
              </a:path>
            </a:pathLst>
          </a:custGeom>
          <a:solidFill>
            <a:srgbClr val="C9C2D1"/>
          </a:solidFill>
        </p:spPr>
        <p:txBody>
          <a:bodyPr wrap="square" lIns="0" tIns="0" rIns="0" bIns="0" rtlCol="0"/>
          <a:lstStyle/>
          <a:p>
            <a:endParaRPr lang="tr-TR" sz="1600" dirty="0" smtClean="0">
              <a:latin typeface="Arial" panose="020B0604020202020204" pitchFamily="34" charset="0"/>
              <a:cs typeface="Arial" panose="020B0604020202020204" pitchFamily="34" charset="0"/>
            </a:endParaRPr>
          </a:p>
          <a:p>
            <a:endParaRPr lang="tr-TR" sz="1600" dirty="0">
              <a:latin typeface="Arial" panose="020B0604020202020204" pitchFamily="34" charset="0"/>
              <a:cs typeface="Arial" panose="020B0604020202020204" pitchFamily="34" charset="0"/>
            </a:endParaRPr>
          </a:p>
          <a:p>
            <a:endParaRPr lang="tr-TR" sz="1600" dirty="0" smtClean="0">
              <a:latin typeface="Arial" panose="020B0604020202020204" pitchFamily="34" charset="0"/>
              <a:cs typeface="Arial" panose="020B0604020202020204" pitchFamily="34" charset="0"/>
            </a:endParaRPr>
          </a:p>
          <a:p>
            <a:r>
              <a:rPr lang="tr-TR" sz="1600" dirty="0" smtClean="0">
                <a:latin typeface="Arial" panose="020B0604020202020204" pitchFamily="34" charset="0"/>
                <a:cs typeface="Arial" panose="020B0604020202020204" pitchFamily="34" charset="0"/>
              </a:rPr>
              <a:t> </a:t>
            </a:r>
            <a:r>
              <a:rPr lang="tr-TR" sz="1600" b="1" dirty="0" smtClean="0">
                <a:latin typeface="Arial" panose="020B0604020202020204" pitchFamily="34" charset="0"/>
                <a:cs typeface="Arial" panose="020B0604020202020204" pitchFamily="34" charset="0"/>
              </a:rPr>
              <a:t>Sağlık </a:t>
            </a:r>
            <a:r>
              <a:rPr lang="tr-TR" sz="1600" b="1" dirty="0">
                <a:latin typeface="Arial" panose="020B0604020202020204" pitchFamily="34" charset="0"/>
                <a:cs typeface="Arial" panose="020B0604020202020204" pitchFamily="34" charset="0"/>
              </a:rPr>
              <a:t>Turizmi Çağrı </a:t>
            </a:r>
            <a:r>
              <a:rPr lang="tr-TR" sz="1600" b="1" dirty="0" smtClean="0">
                <a:latin typeface="Arial" panose="020B0604020202020204" pitchFamily="34" charset="0"/>
                <a:cs typeface="Arial" panose="020B0604020202020204" pitchFamily="34" charset="0"/>
              </a:rPr>
              <a:t>  </a:t>
            </a:r>
            <a:br>
              <a:rPr lang="tr-TR" sz="1600" b="1" dirty="0" smtClean="0">
                <a:latin typeface="Arial" panose="020B0604020202020204" pitchFamily="34" charset="0"/>
                <a:cs typeface="Arial" panose="020B0604020202020204" pitchFamily="34" charset="0"/>
              </a:rPr>
            </a:br>
            <a:r>
              <a:rPr lang="tr-TR" sz="1600" b="1" dirty="0" smtClean="0">
                <a:latin typeface="Arial" panose="020B0604020202020204" pitchFamily="34" charset="0"/>
                <a:cs typeface="Arial" panose="020B0604020202020204" pitchFamily="34" charset="0"/>
              </a:rPr>
              <a:t> Merkezi’nin </a:t>
            </a:r>
            <a:r>
              <a:rPr lang="tr-TR" sz="1600" b="1" dirty="0">
                <a:latin typeface="Arial" panose="020B0604020202020204" pitchFamily="34" charset="0"/>
                <a:cs typeface="Arial" panose="020B0604020202020204" pitchFamily="34" charset="0"/>
              </a:rPr>
              <a:t>açılması</a:t>
            </a:r>
          </a:p>
        </p:txBody>
      </p:sp>
      <p:sp>
        <p:nvSpPr>
          <p:cNvPr id="21" name="object 8"/>
          <p:cNvSpPr/>
          <p:nvPr/>
        </p:nvSpPr>
        <p:spPr>
          <a:xfrm>
            <a:off x="2729845" y="1853352"/>
            <a:ext cx="2699526" cy="2575047"/>
          </a:xfrm>
          <a:custGeom>
            <a:avLst/>
            <a:gdLst/>
            <a:ahLst/>
            <a:cxnLst/>
            <a:rect l="l" t="t" r="r" b="b"/>
            <a:pathLst>
              <a:path w="2984500" h="2975610">
                <a:moveTo>
                  <a:pt x="2064435" y="0"/>
                </a:moveTo>
                <a:lnTo>
                  <a:pt x="0" y="1301788"/>
                </a:lnTo>
                <a:lnTo>
                  <a:pt x="836726" y="2975571"/>
                </a:lnTo>
                <a:lnTo>
                  <a:pt x="2984080" y="1161567"/>
                </a:lnTo>
                <a:lnTo>
                  <a:pt x="2064435" y="0"/>
                </a:lnTo>
                <a:close/>
              </a:path>
            </a:pathLst>
          </a:custGeom>
          <a:solidFill>
            <a:srgbClr val="9689A6"/>
          </a:solidFill>
        </p:spPr>
        <p:txBody>
          <a:bodyPr wrap="square" lIns="0" tIns="0" rIns="0" bIns="0" rtlCol="0"/>
          <a:lstStyle/>
          <a:p>
            <a:endParaRPr lang="tr-TR" sz="1600" dirty="0" smtClean="0">
              <a:latin typeface="Arial" panose="020B0604020202020204" pitchFamily="34" charset="0"/>
              <a:cs typeface="Arial" panose="020B0604020202020204" pitchFamily="34" charset="0"/>
            </a:endParaRPr>
          </a:p>
          <a:p>
            <a:endParaRPr lang="tr-TR" sz="1600" dirty="0">
              <a:latin typeface="Arial" panose="020B0604020202020204" pitchFamily="34" charset="0"/>
              <a:cs typeface="Arial" panose="020B0604020202020204" pitchFamily="34" charset="0"/>
            </a:endParaRPr>
          </a:p>
          <a:p>
            <a:endParaRPr lang="tr-TR" sz="1600" dirty="0" smtClean="0">
              <a:latin typeface="Arial" panose="020B0604020202020204" pitchFamily="34" charset="0"/>
              <a:cs typeface="Arial" panose="020B0604020202020204" pitchFamily="34" charset="0"/>
            </a:endParaRPr>
          </a:p>
          <a:p>
            <a:r>
              <a:rPr lang="tr-TR" sz="1600" dirty="0" smtClean="0">
                <a:latin typeface="Arial" panose="020B0604020202020204" pitchFamily="34" charset="0"/>
                <a:cs typeface="Arial" panose="020B0604020202020204" pitchFamily="34" charset="0"/>
              </a:rPr>
              <a:t>  </a:t>
            </a:r>
          </a:p>
          <a:p>
            <a:r>
              <a:rPr lang="tr-TR" sz="1600" b="1" dirty="0">
                <a:latin typeface="Arial" panose="020B0604020202020204" pitchFamily="34" charset="0"/>
                <a:cs typeface="Arial" panose="020B0604020202020204" pitchFamily="34" charset="0"/>
              </a:rPr>
              <a:t> </a:t>
            </a:r>
            <a:r>
              <a:rPr lang="tr-TR" sz="1600" b="1" dirty="0" smtClean="0">
                <a:latin typeface="Arial" panose="020B0604020202020204" pitchFamily="34" charset="0"/>
                <a:cs typeface="Arial" panose="020B0604020202020204" pitchFamily="34" charset="0"/>
              </a:rPr>
              <a:t>    İstihdam </a:t>
            </a:r>
            <a:r>
              <a:rPr lang="tr-TR" sz="1600" b="1" dirty="0">
                <a:latin typeface="Arial" panose="020B0604020202020204" pitchFamily="34" charset="0"/>
                <a:cs typeface="Arial" panose="020B0604020202020204" pitchFamily="34" charset="0"/>
              </a:rPr>
              <a:t>Rehberlik </a:t>
            </a:r>
            <a:r>
              <a:rPr lang="tr-TR" sz="1600" b="1" dirty="0" smtClean="0">
                <a:latin typeface="Arial" panose="020B0604020202020204" pitchFamily="34" charset="0"/>
                <a:cs typeface="Arial" panose="020B0604020202020204" pitchFamily="34" charset="0"/>
              </a:rPr>
              <a:t>  </a:t>
            </a:r>
            <a:br>
              <a:rPr lang="tr-TR" sz="1600" b="1" dirty="0" smtClean="0">
                <a:latin typeface="Arial" panose="020B0604020202020204" pitchFamily="34" charset="0"/>
                <a:cs typeface="Arial" panose="020B0604020202020204" pitchFamily="34" charset="0"/>
              </a:rPr>
            </a:br>
            <a:r>
              <a:rPr lang="tr-TR" sz="1600" b="1" dirty="0" smtClean="0">
                <a:latin typeface="Arial" panose="020B0604020202020204" pitchFamily="34" charset="0"/>
                <a:cs typeface="Arial" panose="020B0604020202020204" pitchFamily="34" charset="0"/>
              </a:rPr>
              <a:t>   masasının </a:t>
            </a:r>
            <a:r>
              <a:rPr lang="tr-TR" sz="1600" b="1" dirty="0">
                <a:latin typeface="Arial" panose="020B0604020202020204" pitchFamily="34" charset="0"/>
                <a:cs typeface="Arial" panose="020B0604020202020204" pitchFamily="34" charset="0"/>
              </a:rPr>
              <a:t>kurulması</a:t>
            </a:r>
            <a:endParaRPr lang="tr-TR" b="1" dirty="0"/>
          </a:p>
        </p:txBody>
      </p:sp>
      <p:sp>
        <p:nvSpPr>
          <p:cNvPr id="22" name="object 6"/>
          <p:cNvSpPr/>
          <p:nvPr/>
        </p:nvSpPr>
        <p:spPr>
          <a:xfrm>
            <a:off x="205903" y="4414222"/>
            <a:ext cx="3357985" cy="2101911"/>
          </a:xfrm>
          <a:custGeom>
            <a:avLst/>
            <a:gdLst/>
            <a:ahLst/>
            <a:cxnLst/>
            <a:rect l="l" t="t" r="r" b="b"/>
            <a:pathLst>
              <a:path w="3725545" h="2428875">
                <a:moveTo>
                  <a:pt x="3724986" y="0"/>
                </a:moveTo>
                <a:lnTo>
                  <a:pt x="190" y="118021"/>
                </a:lnTo>
                <a:lnTo>
                  <a:pt x="0" y="2082165"/>
                </a:lnTo>
                <a:lnTo>
                  <a:pt x="3217049" y="2428278"/>
                </a:lnTo>
                <a:lnTo>
                  <a:pt x="3724986" y="0"/>
                </a:lnTo>
                <a:close/>
              </a:path>
            </a:pathLst>
          </a:custGeom>
          <a:solidFill>
            <a:schemeClr val="accent2">
              <a:lumMod val="60000"/>
              <a:lumOff val="40000"/>
            </a:schemeClr>
          </a:solidFill>
        </p:spPr>
        <p:txBody>
          <a:bodyPr wrap="square" lIns="0" tIns="0" rIns="0" bIns="0" rtlCol="0"/>
          <a:lstStyle/>
          <a:p>
            <a:endParaRPr lang="tr-TR" sz="1400" dirty="0" smtClean="0">
              <a:latin typeface="Arial" panose="020B0604020202020204" pitchFamily="34" charset="0"/>
              <a:cs typeface="Arial" panose="020B0604020202020204" pitchFamily="34" charset="0"/>
            </a:endParaRPr>
          </a:p>
          <a:p>
            <a:endParaRPr lang="tr-TR" sz="1400" dirty="0">
              <a:latin typeface="Arial" panose="020B0604020202020204" pitchFamily="34" charset="0"/>
              <a:cs typeface="Arial" panose="020B0604020202020204" pitchFamily="34" charset="0"/>
            </a:endParaRPr>
          </a:p>
          <a:p>
            <a:endParaRPr lang="tr-TR" sz="1400" b="1" dirty="0" smtClean="0">
              <a:latin typeface="Arial" panose="020B0604020202020204" pitchFamily="34" charset="0"/>
              <a:cs typeface="Arial" panose="020B0604020202020204" pitchFamily="34" charset="0"/>
            </a:endParaRPr>
          </a:p>
          <a:p>
            <a:r>
              <a:rPr lang="tr-TR" sz="1400" b="1" dirty="0">
                <a:latin typeface="Arial" panose="020B0604020202020204" pitchFamily="34" charset="0"/>
                <a:cs typeface="Arial" panose="020B0604020202020204" pitchFamily="34" charset="0"/>
              </a:rPr>
              <a:t> </a:t>
            </a:r>
            <a:r>
              <a:rPr lang="tr-TR" sz="1400" b="1" dirty="0" smtClean="0">
                <a:latin typeface="Arial" panose="020B0604020202020204" pitchFamily="34" charset="0"/>
                <a:cs typeface="Arial" panose="020B0604020202020204" pitchFamily="34" charset="0"/>
              </a:rPr>
              <a:t>Uluslararası </a:t>
            </a:r>
            <a:r>
              <a:rPr lang="tr-TR" sz="1400" b="1" dirty="0">
                <a:latin typeface="Arial" panose="020B0604020202020204" pitchFamily="34" charset="0"/>
                <a:cs typeface="Arial" panose="020B0604020202020204" pitchFamily="34" charset="0"/>
              </a:rPr>
              <a:t>Fuar ve Kongre Katılımı </a:t>
            </a:r>
            <a:r>
              <a:rPr lang="tr-TR" sz="1400" b="1" dirty="0" smtClean="0">
                <a:latin typeface="Arial" panose="020B0604020202020204" pitchFamily="34" charset="0"/>
                <a:cs typeface="Arial" panose="020B0604020202020204" pitchFamily="34" charset="0"/>
              </a:rPr>
              <a:t> </a:t>
            </a:r>
            <a:br>
              <a:rPr lang="tr-TR" sz="1400" b="1" dirty="0" smtClean="0">
                <a:latin typeface="Arial" panose="020B0604020202020204" pitchFamily="34" charset="0"/>
                <a:cs typeface="Arial" panose="020B0604020202020204" pitchFamily="34" charset="0"/>
              </a:rPr>
            </a:br>
            <a:r>
              <a:rPr lang="tr-TR" sz="1400" b="1" dirty="0" smtClean="0">
                <a:latin typeface="Arial" panose="020B0604020202020204" pitchFamily="34" charset="0"/>
                <a:cs typeface="Arial" panose="020B0604020202020204" pitchFamily="34" charset="0"/>
              </a:rPr>
              <a:t>                gerçekleştirilmesi</a:t>
            </a:r>
            <a:endParaRPr lang="tr-T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619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15151"/>
        </a:solidFill>
        <a:effectLst/>
      </p:bgPr>
    </p:bg>
    <p:spTree>
      <p:nvGrpSpPr>
        <p:cNvPr id="1" name=""/>
        <p:cNvGrpSpPr/>
        <p:nvPr/>
      </p:nvGrpSpPr>
      <p:grpSpPr>
        <a:xfrm>
          <a:off x="0" y="0"/>
          <a:ext cx="0" cy="0"/>
          <a:chOff x="0" y="0"/>
          <a:chExt cx="0" cy="0"/>
        </a:xfrm>
      </p:grpSpPr>
      <p:sp>
        <p:nvSpPr>
          <p:cNvPr id="2" name="object 2"/>
          <p:cNvSpPr/>
          <p:nvPr/>
        </p:nvSpPr>
        <p:spPr>
          <a:xfrm>
            <a:off x="1192457" y="1"/>
            <a:ext cx="5539783" cy="6854153"/>
          </a:xfrm>
          <a:custGeom>
            <a:avLst/>
            <a:gdLst/>
            <a:ahLst/>
            <a:cxnLst/>
            <a:rect l="l" t="t" r="r" b="b"/>
            <a:pathLst>
              <a:path w="5850255" h="7920355">
                <a:moveTo>
                  <a:pt x="5850001" y="0"/>
                </a:moveTo>
                <a:lnTo>
                  <a:pt x="0" y="0"/>
                </a:lnTo>
                <a:lnTo>
                  <a:pt x="0" y="7919999"/>
                </a:lnTo>
                <a:lnTo>
                  <a:pt x="4560633" y="7919999"/>
                </a:lnTo>
                <a:lnTo>
                  <a:pt x="5850001" y="0"/>
                </a:lnTo>
                <a:close/>
              </a:path>
            </a:pathLst>
          </a:custGeom>
          <a:solidFill>
            <a:srgbClr val="9689A6"/>
          </a:solidFill>
        </p:spPr>
        <p:txBody>
          <a:bodyPr wrap="square" lIns="0" tIns="0" rIns="0" bIns="0" rtlCol="0"/>
          <a:lstStyle/>
          <a:p>
            <a:endParaRPr lang="tr-TR" sz="1600" dirty="0"/>
          </a:p>
        </p:txBody>
      </p:sp>
      <p:sp>
        <p:nvSpPr>
          <p:cNvPr id="3" name="object 3"/>
          <p:cNvSpPr/>
          <p:nvPr/>
        </p:nvSpPr>
        <p:spPr>
          <a:xfrm>
            <a:off x="1217500" y="-1"/>
            <a:ext cx="5836443" cy="1723842"/>
          </a:xfrm>
          <a:custGeom>
            <a:avLst/>
            <a:gdLst/>
            <a:ahLst/>
            <a:cxnLst/>
            <a:rect l="l" t="t" r="r" b="b"/>
            <a:pathLst>
              <a:path w="6744334" h="1991995">
                <a:moveTo>
                  <a:pt x="6744004" y="0"/>
                </a:moveTo>
                <a:lnTo>
                  <a:pt x="0" y="0"/>
                </a:lnTo>
                <a:lnTo>
                  <a:pt x="0" y="1820646"/>
                </a:lnTo>
                <a:lnTo>
                  <a:pt x="2671" y="1919509"/>
                </a:lnTo>
                <a:lnTo>
                  <a:pt x="21375" y="1970276"/>
                </a:lnTo>
                <a:lnTo>
                  <a:pt x="72142" y="1988980"/>
                </a:lnTo>
                <a:lnTo>
                  <a:pt x="171005" y="1991652"/>
                </a:lnTo>
                <a:lnTo>
                  <a:pt x="6572999" y="1991652"/>
                </a:lnTo>
                <a:lnTo>
                  <a:pt x="6671861" y="1988980"/>
                </a:lnTo>
                <a:lnTo>
                  <a:pt x="6722629" y="1970276"/>
                </a:lnTo>
                <a:lnTo>
                  <a:pt x="6741332" y="1919509"/>
                </a:lnTo>
                <a:lnTo>
                  <a:pt x="6744004" y="1820646"/>
                </a:lnTo>
                <a:lnTo>
                  <a:pt x="6744004" y="0"/>
                </a:lnTo>
                <a:close/>
              </a:path>
            </a:pathLst>
          </a:custGeom>
          <a:solidFill>
            <a:srgbClr val="C9C2D1"/>
          </a:solidFill>
        </p:spPr>
        <p:txBody>
          <a:bodyPr wrap="square" lIns="0" tIns="0" rIns="0" bIns="0" rtlCol="0"/>
          <a:lstStyle/>
          <a:p>
            <a:endParaRPr lang="tr-TR" sz="1600" dirty="0" smtClean="0">
              <a:effectLst>
                <a:outerShdw blurRad="38100" dist="38100" dir="2700000" algn="tl">
                  <a:srgbClr val="000000">
                    <a:alpha val="43137"/>
                  </a:srgbClr>
                </a:outerShdw>
              </a:effectLst>
            </a:endParaRPr>
          </a:p>
          <a:p>
            <a:endParaRPr lang="tr-TR" sz="1600" dirty="0">
              <a:effectLst>
                <a:outerShdw blurRad="38100" dist="38100" dir="2700000" algn="tl">
                  <a:srgbClr val="000000">
                    <a:alpha val="43137"/>
                  </a:srgbClr>
                </a:outerShdw>
              </a:effectLst>
            </a:endParaRPr>
          </a:p>
          <a:p>
            <a:r>
              <a:rPr lang="tr-TR" sz="1600" dirty="0" smtClean="0">
                <a:effectLst>
                  <a:outerShdw blurRad="38100" dist="38100" dir="2700000" algn="tl">
                    <a:srgbClr val="000000">
                      <a:alpha val="43137"/>
                    </a:srgbClr>
                  </a:outerShdw>
                </a:effectLst>
              </a:rPr>
              <a:t>                           </a:t>
            </a:r>
          </a:p>
          <a:p>
            <a:r>
              <a:rPr lang="tr-TR" sz="1600" dirty="0" smtClean="0">
                <a:effectLst>
                  <a:outerShdw blurRad="38100" dist="38100" dir="2700000" algn="tl">
                    <a:srgbClr val="000000">
                      <a:alpha val="43137"/>
                    </a:srgbClr>
                  </a:outerShdw>
                </a:effectLst>
              </a:rPr>
              <a:t>                                 Sağlık </a:t>
            </a:r>
            <a:r>
              <a:rPr lang="tr-TR" sz="1600" dirty="0">
                <a:effectLst>
                  <a:outerShdw blurRad="38100" dist="38100" dir="2700000" algn="tl">
                    <a:srgbClr val="000000">
                      <a:alpha val="43137"/>
                    </a:srgbClr>
                  </a:outerShdw>
                </a:effectLst>
              </a:rPr>
              <a:t>Turizmi Çağrı Merkezi’nin Kurulması: (IPAU) </a:t>
            </a:r>
          </a:p>
        </p:txBody>
      </p:sp>
      <p:sp>
        <p:nvSpPr>
          <p:cNvPr id="7" name="object 7"/>
          <p:cNvSpPr/>
          <p:nvPr/>
        </p:nvSpPr>
        <p:spPr>
          <a:xfrm>
            <a:off x="1605245" y="0"/>
            <a:ext cx="1009467" cy="1893094"/>
          </a:xfrm>
          <a:custGeom>
            <a:avLst/>
            <a:gdLst/>
            <a:ahLst/>
            <a:cxnLst/>
            <a:rect l="l" t="t" r="r" b="b"/>
            <a:pathLst>
              <a:path w="1166495" h="2187575">
                <a:moveTo>
                  <a:pt x="1166126" y="0"/>
                </a:moveTo>
                <a:lnTo>
                  <a:pt x="0" y="0"/>
                </a:lnTo>
                <a:lnTo>
                  <a:pt x="0" y="2052002"/>
                </a:lnTo>
                <a:lnTo>
                  <a:pt x="2109" y="2130049"/>
                </a:lnTo>
                <a:lnTo>
                  <a:pt x="16875" y="2170128"/>
                </a:lnTo>
                <a:lnTo>
                  <a:pt x="56953" y="2184894"/>
                </a:lnTo>
                <a:lnTo>
                  <a:pt x="135000" y="2187003"/>
                </a:lnTo>
                <a:lnTo>
                  <a:pt x="1031125" y="2187003"/>
                </a:lnTo>
                <a:lnTo>
                  <a:pt x="1109173" y="2184894"/>
                </a:lnTo>
                <a:lnTo>
                  <a:pt x="1149251" y="2170128"/>
                </a:lnTo>
                <a:lnTo>
                  <a:pt x="1164017" y="2130049"/>
                </a:lnTo>
                <a:lnTo>
                  <a:pt x="1166126" y="2052002"/>
                </a:lnTo>
                <a:lnTo>
                  <a:pt x="1166126" y="0"/>
                </a:lnTo>
                <a:close/>
              </a:path>
            </a:pathLst>
          </a:custGeom>
          <a:solidFill>
            <a:srgbClr val="CAD6DD"/>
          </a:solidFill>
        </p:spPr>
        <p:txBody>
          <a:bodyPr wrap="square" lIns="0" tIns="0" rIns="0" bIns="0" rtlCol="0"/>
          <a:lstStyle/>
          <a:p>
            <a:endParaRPr sz="1558"/>
          </a:p>
        </p:txBody>
      </p:sp>
      <p:sp>
        <p:nvSpPr>
          <p:cNvPr id="8" name="object 8"/>
          <p:cNvSpPr/>
          <p:nvPr/>
        </p:nvSpPr>
        <p:spPr>
          <a:xfrm>
            <a:off x="2482222" y="289729"/>
            <a:ext cx="207169" cy="900662"/>
          </a:xfrm>
          <a:custGeom>
            <a:avLst/>
            <a:gdLst/>
            <a:ahLst/>
            <a:cxnLst/>
            <a:rect l="l" t="t" r="r" b="b"/>
            <a:pathLst>
              <a:path w="239394" h="1040765">
                <a:moveTo>
                  <a:pt x="239128" y="0"/>
                </a:moveTo>
                <a:lnTo>
                  <a:pt x="94170" y="0"/>
                </a:lnTo>
                <a:lnTo>
                  <a:pt x="39728" y="1471"/>
                </a:lnTo>
                <a:lnTo>
                  <a:pt x="11771" y="11769"/>
                </a:lnTo>
                <a:lnTo>
                  <a:pt x="1471" y="39722"/>
                </a:lnTo>
                <a:lnTo>
                  <a:pt x="0" y="94157"/>
                </a:lnTo>
                <a:lnTo>
                  <a:pt x="0" y="946302"/>
                </a:lnTo>
                <a:lnTo>
                  <a:pt x="1471" y="1000737"/>
                </a:lnTo>
                <a:lnTo>
                  <a:pt x="11771" y="1028690"/>
                </a:lnTo>
                <a:lnTo>
                  <a:pt x="39728" y="1038988"/>
                </a:lnTo>
                <a:lnTo>
                  <a:pt x="94170" y="1040460"/>
                </a:lnTo>
                <a:lnTo>
                  <a:pt x="239128" y="1040460"/>
                </a:lnTo>
                <a:lnTo>
                  <a:pt x="239128" y="0"/>
                </a:lnTo>
                <a:close/>
              </a:path>
            </a:pathLst>
          </a:custGeom>
          <a:solidFill>
            <a:srgbClr val="434345"/>
          </a:solidFill>
        </p:spPr>
        <p:txBody>
          <a:bodyPr wrap="square" lIns="0" tIns="0" rIns="0" bIns="0" rtlCol="0"/>
          <a:lstStyle/>
          <a:p>
            <a:endParaRPr sz="1558"/>
          </a:p>
        </p:txBody>
      </p:sp>
      <p:sp>
        <p:nvSpPr>
          <p:cNvPr id="9" name="object 9"/>
          <p:cNvSpPr txBox="1"/>
          <p:nvPr/>
        </p:nvSpPr>
        <p:spPr>
          <a:xfrm>
            <a:off x="1594255" y="1133526"/>
            <a:ext cx="645685" cy="1223155"/>
          </a:xfrm>
          <a:prstGeom prst="rect">
            <a:avLst/>
          </a:prstGeom>
        </p:spPr>
        <p:txBody>
          <a:bodyPr vert="horz" wrap="square" lIns="0" tIns="0" rIns="0" bIns="0" rtlCol="0">
            <a:spAutoFit/>
          </a:bodyPr>
          <a:lstStyle/>
          <a:p>
            <a:pPr marL="226406"/>
            <a:endParaRPr sz="4327" dirty="0">
              <a:latin typeface="Arial"/>
              <a:cs typeface="Arial"/>
            </a:endParaRPr>
          </a:p>
          <a:p>
            <a:pPr marL="10991">
              <a:spcBef>
                <a:spcPts val="3124"/>
              </a:spcBef>
            </a:pPr>
            <a:endParaRPr sz="1038" dirty="0">
              <a:latin typeface="Palatino Linotype"/>
              <a:cs typeface="Palatino Linotype"/>
            </a:endParaRPr>
          </a:p>
        </p:txBody>
      </p:sp>
      <p:sp>
        <p:nvSpPr>
          <p:cNvPr id="12" name="Metin kutusu 11"/>
          <p:cNvSpPr txBox="1"/>
          <p:nvPr/>
        </p:nvSpPr>
        <p:spPr>
          <a:xfrm>
            <a:off x="1403648" y="2310584"/>
            <a:ext cx="4248472" cy="3323987"/>
          </a:xfrm>
          <a:prstGeom prst="rect">
            <a:avLst/>
          </a:prstGeom>
          <a:noFill/>
        </p:spPr>
        <p:txBody>
          <a:bodyPr wrap="square" rtlCol="0">
            <a:spAutoFit/>
          </a:bodyPr>
          <a:lstStyle/>
          <a:p>
            <a:endParaRPr lang="tr-TR" dirty="0">
              <a:effectLst>
                <a:outerShdw blurRad="38100" dist="38100" dir="2700000" algn="tl">
                  <a:srgbClr val="000000">
                    <a:alpha val="43137"/>
                  </a:srgbClr>
                </a:outerShdw>
              </a:effectLst>
            </a:endParaRPr>
          </a:p>
          <a:p>
            <a:r>
              <a:rPr lang="tr-TR" sz="4800" b="1" dirty="0" smtClean="0"/>
              <a:t>A</a:t>
            </a:r>
            <a:r>
              <a:rPr lang="tr-TR" dirty="0" smtClean="0"/>
              <a:t>nkara merkezli bir </a:t>
            </a:r>
            <a:r>
              <a:rPr lang="tr-TR" b="1" dirty="0" smtClean="0"/>
              <a:t>«Sağlık Turizmi Çağrı Merkezi»</a:t>
            </a:r>
            <a:r>
              <a:rPr lang="tr-TR" dirty="0" smtClean="0"/>
              <a:t> kurulmasının ardından Ankara ve çevresindeki termal ve sağlık turizmi tesisleri, konaklama imkanları, ulaşım vb. konularla ilgili bilgilendirme yapılması hedeflenmektedir. Bu görevin yapılabilmesi için eğitimini başarı ile tamamlamış olan 10 engelli bireyin istihdam edilmesi planlanmaktadır.</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4437112"/>
            <a:ext cx="2627784" cy="1673023"/>
          </a:xfrm>
          <a:prstGeom prst="rect">
            <a:avLst/>
          </a:prstGeom>
        </p:spPr>
      </p:pic>
    </p:spTree>
    <p:extLst>
      <p:ext uri="{BB962C8B-B14F-4D97-AF65-F5344CB8AC3E}">
        <p14:creationId xmlns:p14="http://schemas.microsoft.com/office/powerpoint/2010/main" val="3111370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2457" y="1"/>
            <a:ext cx="5539783" cy="6854153"/>
          </a:xfrm>
          <a:custGeom>
            <a:avLst/>
            <a:gdLst/>
            <a:ahLst/>
            <a:cxnLst/>
            <a:rect l="l" t="t" r="r" b="b"/>
            <a:pathLst>
              <a:path w="5850255" h="7920355">
                <a:moveTo>
                  <a:pt x="5850001" y="0"/>
                </a:moveTo>
                <a:lnTo>
                  <a:pt x="0" y="0"/>
                </a:lnTo>
                <a:lnTo>
                  <a:pt x="0" y="7919999"/>
                </a:lnTo>
                <a:lnTo>
                  <a:pt x="4560633" y="7919999"/>
                </a:lnTo>
                <a:lnTo>
                  <a:pt x="5850001" y="0"/>
                </a:lnTo>
                <a:close/>
              </a:path>
            </a:pathLst>
          </a:custGeom>
          <a:solidFill>
            <a:srgbClr val="9689A6"/>
          </a:solidFill>
        </p:spPr>
        <p:txBody>
          <a:bodyPr wrap="square" lIns="0" tIns="0" rIns="0" bIns="0" rtlCol="0"/>
          <a:lstStyle/>
          <a:p>
            <a:endParaRPr lang="tr-TR" sz="1600" dirty="0"/>
          </a:p>
        </p:txBody>
      </p:sp>
      <p:sp>
        <p:nvSpPr>
          <p:cNvPr id="3" name="object 3"/>
          <p:cNvSpPr/>
          <p:nvPr/>
        </p:nvSpPr>
        <p:spPr>
          <a:xfrm>
            <a:off x="1217500" y="-1"/>
            <a:ext cx="5836443" cy="1723842"/>
          </a:xfrm>
          <a:custGeom>
            <a:avLst/>
            <a:gdLst/>
            <a:ahLst/>
            <a:cxnLst/>
            <a:rect l="l" t="t" r="r" b="b"/>
            <a:pathLst>
              <a:path w="6744334" h="1991995">
                <a:moveTo>
                  <a:pt x="6744004" y="0"/>
                </a:moveTo>
                <a:lnTo>
                  <a:pt x="0" y="0"/>
                </a:lnTo>
                <a:lnTo>
                  <a:pt x="0" y="1820646"/>
                </a:lnTo>
                <a:lnTo>
                  <a:pt x="2671" y="1919509"/>
                </a:lnTo>
                <a:lnTo>
                  <a:pt x="21375" y="1970276"/>
                </a:lnTo>
                <a:lnTo>
                  <a:pt x="72142" y="1988980"/>
                </a:lnTo>
                <a:lnTo>
                  <a:pt x="171005" y="1991652"/>
                </a:lnTo>
                <a:lnTo>
                  <a:pt x="6572999" y="1991652"/>
                </a:lnTo>
                <a:lnTo>
                  <a:pt x="6671861" y="1988980"/>
                </a:lnTo>
                <a:lnTo>
                  <a:pt x="6722629" y="1970276"/>
                </a:lnTo>
                <a:lnTo>
                  <a:pt x="6741332" y="1919509"/>
                </a:lnTo>
                <a:lnTo>
                  <a:pt x="6744004" y="1820646"/>
                </a:lnTo>
                <a:lnTo>
                  <a:pt x="6744004" y="0"/>
                </a:lnTo>
                <a:close/>
              </a:path>
            </a:pathLst>
          </a:custGeom>
          <a:solidFill>
            <a:srgbClr val="C9C2D1"/>
          </a:solidFill>
        </p:spPr>
        <p:txBody>
          <a:bodyPr wrap="square" lIns="0" tIns="0" rIns="0" bIns="0" rtlCol="0"/>
          <a:lstStyle/>
          <a:p>
            <a:endParaRPr lang="tr-TR" sz="1600" dirty="0" smtClean="0">
              <a:effectLst>
                <a:outerShdw blurRad="38100" dist="38100" dir="2700000" algn="tl">
                  <a:srgbClr val="000000">
                    <a:alpha val="43137"/>
                  </a:srgbClr>
                </a:outerShdw>
              </a:effectLst>
            </a:endParaRPr>
          </a:p>
          <a:p>
            <a:endParaRPr lang="tr-TR" sz="1600" dirty="0">
              <a:effectLst>
                <a:outerShdw blurRad="38100" dist="38100" dir="2700000" algn="tl">
                  <a:srgbClr val="000000">
                    <a:alpha val="43137"/>
                  </a:srgbClr>
                </a:outerShdw>
              </a:effectLst>
            </a:endParaRPr>
          </a:p>
          <a:p>
            <a:r>
              <a:rPr lang="tr-TR" sz="1600" dirty="0" smtClean="0">
                <a:effectLst>
                  <a:outerShdw blurRad="38100" dist="38100" dir="2700000" algn="tl">
                    <a:srgbClr val="000000">
                      <a:alpha val="43137"/>
                    </a:srgbClr>
                  </a:outerShdw>
                </a:effectLst>
              </a:rPr>
              <a:t>                                     </a:t>
            </a:r>
          </a:p>
          <a:p>
            <a:r>
              <a:rPr lang="tr-TR" sz="1600" dirty="0">
                <a:effectLst>
                  <a:outerShdw blurRad="38100" dist="38100" dir="2700000" algn="tl">
                    <a:srgbClr val="000000">
                      <a:alpha val="43137"/>
                    </a:srgbClr>
                  </a:outerShdw>
                </a:effectLst>
              </a:rPr>
              <a:t> </a:t>
            </a:r>
            <a:r>
              <a:rPr lang="tr-TR" sz="1600" dirty="0" smtClean="0">
                <a:effectLst>
                  <a:outerShdw blurRad="38100" dist="38100" dir="2700000" algn="tl">
                    <a:srgbClr val="000000">
                      <a:alpha val="43137"/>
                    </a:srgbClr>
                  </a:outerShdw>
                </a:effectLst>
              </a:rPr>
              <a:t>                                 İstihdam </a:t>
            </a:r>
            <a:r>
              <a:rPr lang="tr-TR" sz="1600" dirty="0">
                <a:effectLst>
                  <a:outerShdw blurRad="38100" dist="38100" dir="2700000" algn="tl">
                    <a:srgbClr val="000000">
                      <a:alpha val="43137"/>
                    </a:srgbClr>
                  </a:outerShdw>
                </a:effectLst>
              </a:rPr>
              <a:t>Rehberliği: </a:t>
            </a:r>
          </a:p>
        </p:txBody>
      </p:sp>
      <p:sp>
        <p:nvSpPr>
          <p:cNvPr id="7" name="object 7"/>
          <p:cNvSpPr/>
          <p:nvPr/>
        </p:nvSpPr>
        <p:spPr>
          <a:xfrm>
            <a:off x="1605245" y="0"/>
            <a:ext cx="1009467" cy="1893094"/>
          </a:xfrm>
          <a:custGeom>
            <a:avLst/>
            <a:gdLst/>
            <a:ahLst/>
            <a:cxnLst/>
            <a:rect l="l" t="t" r="r" b="b"/>
            <a:pathLst>
              <a:path w="1166495" h="2187575">
                <a:moveTo>
                  <a:pt x="1166126" y="0"/>
                </a:moveTo>
                <a:lnTo>
                  <a:pt x="0" y="0"/>
                </a:lnTo>
                <a:lnTo>
                  <a:pt x="0" y="2052002"/>
                </a:lnTo>
                <a:lnTo>
                  <a:pt x="2109" y="2130049"/>
                </a:lnTo>
                <a:lnTo>
                  <a:pt x="16875" y="2170128"/>
                </a:lnTo>
                <a:lnTo>
                  <a:pt x="56953" y="2184894"/>
                </a:lnTo>
                <a:lnTo>
                  <a:pt x="135000" y="2187003"/>
                </a:lnTo>
                <a:lnTo>
                  <a:pt x="1031125" y="2187003"/>
                </a:lnTo>
                <a:lnTo>
                  <a:pt x="1109173" y="2184894"/>
                </a:lnTo>
                <a:lnTo>
                  <a:pt x="1149251" y="2170128"/>
                </a:lnTo>
                <a:lnTo>
                  <a:pt x="1164017" y="2130049"/>
                </a:lnTo>
                <a:lnTo>
                  <a:pt x="1166126" y="2052002"/>
                </a:lnTo>
                <a:lnTo>
                  <a:pt x="1166126" y="0"/>
                </a:lnTo>
                <a:close/>
              </a:path>
            </a:pathLst>
          </a:custGeom>
          <a:solidFill>
            <a:srgbClr val="CAD6DD"/>
          </a:solidFill>
        </p:spPr>
        <p:txBody>
          <a:bodyPr wrap="square" lIns="0" tIns="0" rIns="0" bIns="0" rtlCol="0"/>
          <a:lstStyle/>
          <a:p>
            <a:endParaRPr sz="1558"/>
          </a:p>
        </p:txBody>
      </p:sp>
      <p:sp>
        <p:nvSpPr>
          <p:cNvPr id="8" name="object 8"/>
          <p:cNvSpPr/>
          <p:nvPr/>
        </p:nvSpPr>
        <p:spPr>
          <a:xfrm>
            <a:off x="2482222" y="289729"/>
            <a:ext cx="207169" cy="900662"/>
          </a:xfrm>
          <a:custGeom>
            <a:avLst/>
            <a:gdLst/>
            <a:ahLst/>
            <a:cxnLst/>
            <a:rect l="l" t="t" r="r" b="b"/>
            <a:pathLst>
              <a:path w="239394" h="1040765">
                <a:moveTo>
                  <a:pt x="239128" y="0"/>
                </a:moveTo>
                <a:lnTo>
                  <a:pt x="94170" y="0"/>
                </a:lnTo>
                <a:lnTo>
                  <a:pt x="39728" y="1471"/>
                </a:lnTo>
                <a:lnTo>
                  <a:pt x="11771" y="11769"/>
                </a:lnTo>
                <a:lnTo>
                  <a:pt x="1471" y="39722"/>
                </a:lnTo>
                <a:lnTo>
                  <a:pt x="0" y="94157"/>
                </a:lnTo>
                <a:lnTo>
                  <a:pt x="0" y="946302"/>
                </a:lnTo>
                <a:lnTo>
                  <a:pt x="1471" y="1000737"/>
                </a:lnTo>
                <a:lnTo>
                  <a:pt x="11771" y="1028690"/>
                </a:lnTo>
                <a:lnTo>
                  <a:pt x="39728" y="1038988"/>
                </a:lnTo>
                <a:lnTo>
                  <a:pt x="94170" y="1040460"/>
                </a:lnTo>
                <a:lnTo>
                  <a:pt x="239128" y="1040460"/>
                </a:lnTo>
                <a:lnTo>
                  <a:pt x="239128" y="0"/>
                </a:lnTo>
                <a:close/>
              </a:path>
            </a:pathLst>
          </a:custGeom>
          <a:solidFill>
            <a:srgbClr val="A70D0E"/>
          </a:solidFill>
        </p:spPr>
        <p:txBody>
          <a:bodyPr wrap="square" lIns="0" tIns="0" rIns="0" bIns="0" rtlCol="0"/>
          <a:lstStyle/>
          <a:p>
            <a:endParaRPr sz="1558"/>
          </a:p>
        </p:txBody>
      </p:sp>
      <p:sp>
        <p:nvSpPr>
          <p:cNvPr id="9" name="object 9"/>
          <p:cNvSpPr txBox="1"/>
          <p:nvPr/>
        </p:nvSpPr>
        <p:spPr>
          <a:xfrm>
            <a:off x="1594255" y="1133526"/>
            <a:ext cx="645685" cy="1223155"/>
          </a:xfrm>
          <a:prstGeom prst="rect">
            <a:avLst/>
          </a:prstGeom>
        </p:spPr>
        <p:txBody>
          <a:bodyPr vert="horz" wrap="square" lIns="0" tIns="0" rIns="0" bIns="0" rtlCol="0">
            <a:spAutoFit/>
          </a:bodyPr>
          <a:lstStyle/>
          <a:p>
            <a:pPr marL="226406"/>
            <a:endParaRPr sz="4327" dirty="0">
              <a:latin typeface="Arial"/>
              <a:cs typeface="Arial"/>
            </a:endParaRPr>
          </a:p>
          <a:p>
            <a:pPr marL="10991">
              <a:spcBef>
                <a:spcPts val="3124"/>
              </a:spcBef>
            </a:pPr>
            <a:endParaRPr sz="1038" dirty="0">
              <a:latin typeface="Palatino Linotype"/>
              <a:cs typeface="Palatino Linotype"/>
            </a:endParaRPr>
          </a:p>
        </p:txBody>
      </p:sp>
      <p:sp>
        <p:nvSpPr>
          <p:cNvPr id="12" name="Metin kutusu 11"/>
          <p:cNvSpPr txBox="1"/>
          <p:nvPr/>
        </p:nvSpPr>
        <p:spPr>
          <a:xfrm>
            <a:off x="1403648" y="2310584"/>
            <a:ext cx="4248472" cy="3877985"/>
          </a:xfrm>
          <a:prstGeom prst="rect">
            <a:avLst/>
          </a:prstGeom>
          <a:noFill/>
        </p:spPr>
        <p:txBody>
          <a:bodyPr wrap="square" rtlCol="0">
            <a:spAutoFit/>
          </a:bodyPr>
          <a:lstStyle/>
          <a:p>
            <a:r>
              <a:rPr lang="tr-TR" sz="4800" b="1" dirty="0" smtClean="0">
                <a:latin typeface="+mj-lt"/>
                <a:cs typeface="Arial" panose="020B0604020202020204" pitchFamily="34" charset="0"/>
              </a:rPr>
              <a:t>E</a:t>
            </a:r>
            <a:r>
              <a:rPr lang="tr-TR" dirty="0" smtClean="0">
                <a:latin typeface="+mj-lt"/>
                <a:cs typeface="Arial" panose="020B0604020202020204" pitchFamily="34" charset="0"/>
              </a:rPr>
              <a:t>ğitimlerin </a:t>
            </a:r>
            <a:r>
              <a:rPr lang="tr-TR" dirty="0">
                <a:latin typeface="+mj-lt"/>
                <a:cs typeface="Arial" panose="020B0604020202020204" pitchFamily="34" charset="0"/>
              </a:rPr>
              <a:t>9. ayından itibaren 3 aylık sürede katılımcıların; </a:t>
            </a:r>
            <a:r>
              <a:rPr lang="tr-TR" dirty="0" smtClean="0">
                <a:latin typeface="+mj-lt"/>
                <a:cs typeface="Arial" panose="020B0604020202020204" pitchFamily="34" charset="0"/>
              </a:rPr>
              <a:t>kariyer </a:t>
            </a:r>
            <a:r>
              <a:rPr lang="tr-TR" dirty="0">
                <a:latin typeface="+mj-lt"/>
                <a:cs typeface="Arial" panose="020B0604020202020204" pitchFamily="34" charset="0"/>
              </a:rPr>
              <a:t>sitelerinden faydalanması, CV oluşturma, mülakat teknikleri, işveren ve iş arayan koordinasyonun sağlanması, sosyal medya etkin kullanım desteği, insan kaynakları sürecinin yönetilmesi desteği, değerler eğitimi ve güçlü iletişim destek eğitimleri vb. istihdama yönelik rehberlik ve danışmanlık hizmetlerinin verilmesi planlanmaktadır.</a:t>
            </a:r>
          </a:p>
          <a:p>
            <a:endParaRPr lang="tr-TR" dirty="0">
              <a:effectLst>
                <a:outerShdw blurRad="38100" dist="38100" dir="2700000" algn="tl">
                  <a:srgbClr val="000000">
                    <a:alpha val="43137"/>
                  </a:srgbClr>
                </a:outerShdw>
              </a:effectLst>
            </a:endParaRPr>
          </a:p>
        </p:txBody>
      </p:sp>
      <p:pic>
        <p:nvPicPr>
          <p:cNvPr id="15" name="Resi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4471836"/>
            <a:ext cx="3040471" cy="1477444"/>
          </a:xfrm>
          <a:prstGeom prst="rect">
            <a:avLst/>
          </a:prstGeom>
        </p:spPr>
      </p:pic>
    </p:spTree>
    <p:extLst>
      <p:ext uri="{BB962C8B-B14F-4D97-AF65-F5344CB8AC3E}">
        <p14:creationId xmlns:p14="http://schemas.microsoft.com/office/powerpoint/2010/main" val="18175970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35556"/>
        </a:solidFill>
        <a:effectLst/>
      </p:bgPr>
    </p:bg>
    <p:spTree>
      <p:nvGrpSpPr>
        <p:cNvPr id="1" name=""/>
        <p:cNvGrpSpPr/>
        <p:nvPr/>
      </p:nvGrpSpPr>
      <p:grpSpPr>
        <a:xfrm>
          <a:off x="0" y="0"/>
          <a:ext cx="0" cy="0"/>
          <a:chOff x="0" y="0"/>
          <a:chExt cx="0" cy="0"/>
        </a:xfrm>
      </p:grpSpPr>
      <p:sp>
        <p:nvSpPr>
          <p:cNvPr id="2" name="object 2"/>
          <p:cNvSpPr/>
          <p:nvPr/>
        </p:nvSpPr>
        <p:spPr>
          <a:xfrm>
            <a:off x="1192457" y="1"/>
            <a:ext cx="5539783" cy="6854153"/>
          </a:xfrm>
          <a:custGeom>
            <a:avLst/>
            <a:gdLst/>
            <a:ahLst/>
            <a:cxnLst/>
            <a:rect l="l" t="t" r="r" b="b"/>
            <a:pathLst>
              <a:path w="5850255" h="7920355">
                <a:moveTo>
                  <a:pt x="5850001" y="0"/>
                </a:moveTo>
                <a:lnTo>
                  <a:pt x="0" y="0"/>
                </a:lnTo>
                <a:lnTo>
                  <a:pt x="0" y="7919999"/>
                </a:lnTo>
                <a:lnTo>
                  <a:pt x="4560633" y="7919999"/>
                </a:lnTo>
                <a:lnTo>
                  <a:pt x="5850001" y="0"/>
                </a:lnTo>
                <a:close/>
              </a:path>
            </a:pathLst>
          </a:custGeom>
          <a:solidFill>
            <a:srgbClr val="9689A6"/>
          </a:solidFill>
        </p:spPr>
        <p:txBody>
          <a:bodyPr wrap="square" lIns="0" tIns="0" rIns="0" bIns="0" rtlCol="0"/>
          <a:lstStyle/>
          <a:p>
            <a:endParaRPr lang="tr-TR" sz="1600" dirty="0"/>
          </a:p>
        </p:txBody>
      </p:sp>
      <p:sp>
        <p:nvSpPr>
          <p:cNvPr id="3" name="object 3"/>
          <p:cNvSpPr/>
          <p:nvPr/>
        </p:nvSpPr>
        <p:spPr>
          <a:xfrm>
            <a:off x="1217500" y="-1"/>
            <a:ext cx="5836443" cy="1723842"/>
          </a:xfrm>
          <a:custGeom>
            <a:avLst/>
            <a:gdLst/>
            <a:ahLst/>
            <a:cxnLst/>
            <a:rect l="l" t="t" r="r" b="b"/>
            <a:pathLst>
              <a:path w="6744334" h="1991995">
                <a:moveTo>
                  <a:pt x="6744004" y="0"/>
                </a:moveTo>
                <a:lnTo>
                  <a:pt x="0" y="0"/>
                </a:lnTo>
                <a:lnTo>
                  <a:pt x="0" y="1820646"/>
                </a:lnTo>
                <a:lnTo>
                  <a:pt x="2671" y="1919509"/>
                </a:lnTo>
                <a:lnTo>
                  <a:pt x="21375" y="1970276"/>
                </a:lnTo>
                <a:lnTo>
                  <a:pt x="72142" y="1988980"/>
                </a:lnTo>
                <a:lnTo>
                  <a:pt x="171005" y="1991652"/>
                </a:lnTo>
                <a:lnTo>
                  <a:pt x="6572999" y="1991652"/>
                </a:lnTo>
                <a:lnTo>
                  <a:pt x="6671861" y="1988980"/>
                </a:lnTo>
                <a:lnTo>
                  <a:pt x="6722629" y="1970276"/>
                </a:lnTo>
                <a:lnTo>
                  <a:pt x="6741332" y="1919509"/>
                </a:lnTo>
                <a:lnTo>
                  <a:pt x="6744004" y="1820646"/>
                </a:lnTo>
                <a:lnTo>
                  <a:pt x="6744004" y="0"/>
                </a:lnTo>
                <a:close/>
              </a:path>
            </a:pathLst>
          </a:custGeom>
          <a:solidFill>
            <a:srgbClr val="C9C2D1"/>
          </a:solidFill>
        </p:spPr>
        <p:txBody>
          <a:bodyPr wrap="square" lIns="0" tIns="0" rIns="0" bIns="0" rtlCol="0"/>
          <a:lstStyle/>
          <a:p>
            <a:endParaRPr lang="tr-TR" sz="1600" dirty="0" smtClean="0">
              <a:effectLst>
                <a:outerShdw blurRad="38100" dist="38100" dir="2700000" algn="tl">
                  <a:srgbClr val="000000">
                    <a:alpha val="43137"/>
                  </a:srgbClr>
                </a:outerShdw>
              </a:effectLst>
            </a:endParaRPr>
          </a:p>
          <a:p>
            <a:endParaRPr lang="tr-TR" sz="1600" dirty="0">
              <a:effectLst>
                <a:outerShdw blurRad="38100" dist="38100" dir="2700000" algn="tl">
                  <a:srgbClr val="000000">
                    <a:alpha val="43137"/>
                  </a:srgbClr>
                </a:outerShdw>
              </a:effectLst>
            </a:endParaRPr>
          </a:p>
          <a:p>
            <a:r>
              <a:rPr lang="tr-TR" sz="1600" dirty="0" smtClean="0">
                <a:effectLst>
                  <a:outerShdw blurRad="38100" dist="38100" dir="2700000" algn="tl">
                    <a:srgbClr val="000000">
                      <a:alpha val="43137"/>
                    </a:srgbClr>
                  </a:outerShdw>
                </a:effectLst>
              </a:rPr>
              <a:t>                                     </a:t>
            </a:r>
          </a:p>
          <a:p>
            <a:r>
              <a:rPr lang="tr-TR" sz="1600" dirty="0">
                <a:effectLst>
                  <a:outerShdw blurRad="38100" dist="38100" dir="2700000" algn="tl">
                    <a:srgbClr val="000000">
                      <a:alpha val="43137"/>
                    </a:srgbClr>
                  </a:outerShdw>
                </a:effectLst>
              </a:rPr>
              <a:t> </a:t>
            </a:r>
            <a:r>
              <a:rPr lang="tr-TR" sz="1600" dirty="0" smtClean="0">
                <a:effectLst>
                  <a:outerShdw blurRad="38100" dist="38100" dir="2700000" algn="tl">
                    <a:srgbClr val="000000">
                      <a:alpha val="43137"/>
                    </a:srgbClr>
                  </a:outerShdw>
                </a:effectLst>
              </a:rPr>
              <a:t>                                Uluslararası </a:t>
            </a:r>
            <a:r>
              <a:rPr lang="tr-TR" sz="1600" dirty="0">
                <a:effectLst>
                  <a:outerShdw blurRad="38100" dist="38100" dir="2700000" algn="tl">
                    <a:srgbClr val="000000">
                      <a:alpha val="43137"/>
                    </a:srgbClr>
                  </a:outerShdw>
                </a:effectLst>
              </a:rPr>
              <a:t>Fuar ve Kongre Katılımı:</a:t>
            </a:r>
            <a:r>
              <a:rPr lang="tr-TR" sz="1600" dirty="0" smtClean="0">
                <a:effectLst>
                  <a:outerShdw blurRad="38100" dist="38100" dir="2700000" algn="tl">
                    <a:srgbClr val="000000">
                      <a:alpha val="43137"/>
                    </a:srgbClr>
                  </a:outerShdw>
                </a:effectLst>
              </a:rPr>
              <a:t> </a:t>
            </a:r>
            <a:endParaRPr lang="tr-TR" sz="1600" dirty="0">
              <a:effectLst>
                <a:outerShdw blurRad="38100" dist="38100" dir="2700000" algn="tl">
                  <a:srgbClr val="000000">
                    <a:alpha val="43137"/>
                  </a:srgbClr>
                </a:outerShdw>
              </a:effectLst>
            </a:endParaRPr>
          </a:p>
        </p:txBody>
      </p:sp>
      <p:sp>
        <p:nvSpPr>
          <p:cNvPr id="7" name="object 7"/>
          <p:cNvSpPr/>
          <p:nvPr/>
        </p:nvSpPr>
        <p:spPr>
          <a:xfrm>
            <a:off x="1605245" y="0"/>
            <a:ext cx="1009467" cy="1893094"/>
          </a:xfrm>
          <a:custGeom>
            <a:avLst/>
            <a:gdLst/>
            <a:ahLst/>
            <a:cxnLst/>
            <a:rect l="l" t="t" r="r" b="b"/>
            <a:pathLst>
              <a:path w="1166495" h="2187575">
                <a:moveTo>
                  <a:pt x="1166126" y="0"/>
                </a:moveTo>
                <a:lnTo>
                  <a:pt x="0" y="0"/>
                </a:lnTo>
                <a:lnTo>
                  <a:pt x="0" y="2052002"/>
                </a:lnTo>
                <a:lnTo>
                  <a:pt x="2109" y="2130049"/>
                </a:lnTo>
                <a:lnTo>
                  <a:pt x="16875" y="2170128"/>
                </a:lnTo>
                <a:lnTo>
                  <a:pt x="56953" y="2184894"/>
                </a:lnTo>
                <a:lnTo>
                  <a:pt x="135000" y="2187003"/>
                </a:lnTo>
                <a:lnTo>
                  <a:pt x="1031125" y="2187003"/>
                </a:lnTo>
                <a:lnTo>
                  <a:pt x="1109173" y="2184894"/>
                </a:lnTo>
                <a:lnTo>
                  <a:pt x="1149251" y="2170128"/>
                </a:lnTo>
                <a:lnTo>
                  <a:pt x="1164017" y="2130049"/>
                </a:lnTo>
                <a:lnTo>
                  <a:pt x="1166126" y="2052002"/>
                </a:lnTo>
                <a:lnTo>
                  <a:pt x="1166126" y="0"/>
                </a:lnTo>
                <a:close/>
              </a:path>
            </a:pathLst>
          </a:custGeom>
          <a:solidFill>
            <a:srgbClr val="CAD6DD"/>
          </a:solidFill>
        </p:spPr>
        <p:txBody>
          <a:bodyPr wrap="square" lIns="0" tIns="0" rIns="0" bIns="0" rtlCol="0"/>
          <a:lstStyle/>
          <a:p>
            <a:endParaRPr sz="1558"/>
          </a:p>
        </p:txBody>
      </p:sp>
      <p:sp>
        <p:nvSpPr>
          <p:cNvPr id="8" name="object 8"/>
          <p:cNvSpPr/>
          <p:nvPr/>
        </p:nvSpPr>
        <p:spPr>
          <a:xfrm>
            <a:off x="2482222" y="289729"/>
            <a:ext cx="207169" cy="900662"/>
          </a:xfrm>
          <a:custGeom>
            <a:avLst/>
            <a:gdLst/>
            <a:ahLst/>
            <a:cxnLst/>
            <a:rect l="l" t="t" r="r" b="b"/>
            <a:pathLst>
              <a:path w="239394" h="1040765">
                <a:moveTo>
                  <a:pt x="239128" y="0"/>
                </a:moveTo>
                <a:lnTo>
                  <a:pt x="94170" y="0"/>
                </a:lnTo>
                <a:lnTo>
                  <a:pt x="39728" y="1471"/>
                </a:lnTo>
                <a:lnTo>
                  <a:pt x="11771" y="11769"/>
                </a:lnTo>
                <a:lnTo>
                  <a:pt x="1471" y="39722"/>
                </a:lnTo>
                <a:lnTo>
                  <a:pt x="0" y="94157"/>
                </a:lnTo>
                <a:lnTo>
                  <a:pt x="0" y="946302"/>
                </a:lnTo>
                <a:lnTo>
                  <a:pt x="1471" y="1000737"/>
                </a:lnTo>
                <a:lnTo>
                  <a:pt x="11771" y="1028690"/>
                </a:lnTo>
                <a:lnTo>
                  <a:pt x="39728" y="1038988"/>
                </a:lnTo>
                <a:lnTo>
                  <a:pt x="94170" y="1040460"/>
                </a:lnTo>
                <a:lnTo>
                  <a:pt x="239128" y="1040460"/>
                </a:lnTo>
                <a:lnTo>
                  <a:pt x="239128" y="0"/>
                </a:lnTo>
                <a:close/>
              </a:path>
            </a:pathLst>
          </a:custGeom>
          <a:solidFill>
            <a:srgbClr val="D45555"/>
          </a:solidFill>
        </p:spPr>
        <p:txBody>
          <a:bodyPr wrap="square" lIns="0" tIns="0" rIns="0" bIns="0" rtlCol="0"/>
          <a:lstStyle/>
          <a:p>
            <a:endParaRPr sz="1558"/>
          </a:p>
        </p:txBody>
      </p:sp>
      <p:sp>
        <p:nvSpPr>
          <p:cNvPr id="9" name="object 9"/>
          <p:cNvSpPr txBox="1"/>
          <p:nvPr/>
        </p:nvSpPr>
        <p:spPr>
          <a:xfrm>
            <a:off x="1594255" y="1133526"/>
            <a:ext cx="645685" cy="1223155"/>
          </a:xfrm>
          <a:prstGeom prst="rect">
            <a:avLst/>
          </a:prstGeom>
        </p:spPr>
        <p:txBody>
          <a:bodyPr vert="horz" wrap="square" lIns="0" tIns="0" rIns="0" bIns="0" rtlCol="0">
            <a:spAutoFit/>
          </a:bodyPr>
          <a:lstStyle/>
          <a:p>
            <a:pPr marL="226406"/>
            <a:endParaRPr sz="4327" dirty="0">
              <a:latin typeface="Arial"/>
              <a:cs typeface="Arial"/>
            </a:endParaRPr>
          </a:p>
          <a:p>
            <a:pPr marL="10991">
              <a:spcBef>
                <a:spcPts val="3124"/>
              </a:spcBef>
            </a:pPr>
            <a:endParaRPr sz="1038" dirty="0">
              <a:latin typeface="Palatino Linotype"/>
              <a:cs typeface="Palatino Linotype"/>
            </a:endParaRPr>
          </a:p>
        </p:txBody>
      </p:sp>
      <p:sp>
        <p:nvSpPr>
          <p:cNvPr id="12" name="Metin kutusu 11"/>
          <p:cNvSpPr txBox="1"/>
          <p:nvPr/>
        </p:nvSpPr>
        <p:spPr>
          <a:xfrm>
            <a:off x="1403648" y="2310584"/>
            <a:ext cx="4248472" cy="3046988"/>
          </a:xfrm>
          <a:prstGeom prst="rect">
            <a:avLst/>
          </a:prstGeom>
          <a:noFill/>
        </p:spPr>
        <p:txBody>
          <a:bodyPr wrap="square" rtlCol="0">
            <a:spAutoFit/>
          </a:bodyPr>
          <a:lstStyle/>
          <a:p>
            <a:r>
              <a:rPr lang="tr-TR" dirty="0" smtClean="0">
                <a:effectLst>
                  <a:outerShdw blurRad="38100" dist="38100" dir="2700000" algn="tl">
                    <a:srgbClr val="000000">
                      <a:alpha val="43137"/>
                    </a:srgbClr>
                  </a:outerShdw>
                </a:effectLst>
              </a:rPr>
              <a:t>  </a:t>
            </a:r>
            <a:endParaRPr lang="tr-TR" dirty="0">
              <a:effectLst>
                <a:outerShdw blurRad="38100" dist="38100" dir="2700000" algn="tl">
                  <a:srgbClr val="000000">
                    <a:alpha val="43137"/>
                  </a:srgbClr>
                </a:outerShdw>
              </a:effectLst>
            </a:endParaRPr>
          </a:p>
          <a:p>
            <a:r>
              <a:rPr lang="tr-TR" sz="4800" b="1" dirty="0" smtClean="0"/>
              <a:t>P</a:t>
            </a:r>
            <a:r>
              <a:rPr lang="tr-TR" dirty="0" smtClean="0"/>
              <a:t>roje </a:t>
            </a:r>
            <a:r>
              <a:rPr lang="tr-TR" dirty="0"/>
              <a:t>tanıtımının yaygınlaşmasını sağlamak, engelli bireylerin sağlık turizmi sektöründe hizmet verme motivasyonlarını arttırmak ve iş hayatına uyum süreçlerini hızlandırmak için fuar ve kongre katılımlarının gerçekleştirilmesi planlanmaktadır.</a:t>
            </a:r>
          </a:p>
          <a:p>
            <a:endParaRPr lang="tr-TR" dirty="0">
              <a:effectLst>
                <a:outerShdw blurRad="38100" dist="38100" dir="2700000" algn="tl">
                  <a:srgbClr val="000000">
                    <a:alpha val="43137"/>
                  </a:srgbClr>
                </a:outerShdw>
              </a:effectLst>
            </a:endParaRPr>
          </a:p>
        </p:txBody>
      </p:sp>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3789040"/>
            <a:ext cx="2557176" cy="2111497"/>
          </a:xfrm>
          <a:prstGeom prst="rect">
            <a:avLst/>
          </a:prstGeom>
        </p:spPr>
      </p:pic>
    </p:spTree>
    <p:extLst>
      <p:ext uri="{BB962C8B-B14F-4D97-AF65-F5344CB8AC3E}">
        <p14:creationId xmlns:p14="http://schemas.microsoft.com/office/powerpoint/2010/main" val="2366319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282466" y="724137"/>
            <a:ext cx="505558" cy="779124"/>
          </a:xfrm>
          <a:prstGeom prst="rect">
            <a:avLst/>
          </a:prstGeom>
        </p:spPr>
        <p:txBody>
          <a:bodyPr vert="horz" wrap="square" lIns="0" tIns="0" rIns="0" bIns="0" rtlCol="0">
            <a:spAutoFit/>
          </a:bodyPr>
          <a:lstStyle/>
          <a:p>
            <a:pPr marL="10991"/>
            <a:r>
              <a:rPr lang="tr-TR" sz="5063" spc="147" dirty="0">
                <a:solidFill>
                  <a:srgbClr val="D2232A"/>
                </a:solidFill>
                <a:latin typeface="Times New Roman"/>
                <a:cs typeface="Times New Roman"/>
              </a:rPr>
              <a:t>P</a:t>
            </a:r>
            <a:endParaRPr sz="5063" dirty="0">
              <a:latin typeface="Times New Roman"/>
              <a:cs typeface="Times New Roman"/>
            </a:endParaRPr>
          </a:p>
        </p:txBody>
      </p:sp>
      <p:sp>
        <p:nvSpPr>
          <p:cNvPr id="23" name="object 23"/>
          <p:cNvSpPr/>
          <p:nvPr/>
        </p:nvSpPr>
        <p:spPr>
          <a:xfrm>
            <a:off x="3115334" y="4943727"/>
            <a:ext cx="314303" cy="95847"/>
          </a:xfrm>
          <a:prstGeom prst="rect">
            <a:avLst/>
          </a:prstGeom>
          <a:blipFill>
            <a:blip r:embed="rId2" cstate="print"/>
            <a:stretch>
              <a:fillRect/>
            </a:stretch>
          </a:blipFill>
        </p:spPr>
        <p:txBody>
          <a:bodyPr wrap="square" lIns="0" tIns="0" rIns="0" bIns="0" rtlCol="0"/>
          <a:lstStyle/>
          <a:p>
            <a:endParaRPr sz="1558"/>
          </a:p>
        </p:txBody>
      </p:sp>
      <p:sp>
        <p:nvSpPr>
          <p:cNvPr id="28" name="object 28"/>
          <p:cNvSpPr/>
          <p:nvPr/>
        </p:nvSpPr>
        <p:spPr>
          <a:xfrm>
            <a:off x="4304926" y="1484783"/>
            <a:ext cx="2283298" cy="45719"/>
          </a:xfrm>
          <a:custGeom>
            <a:avLst/>
            <a:gdLst/>
            <a:ahLst/>
            <a:cxnLst/>
            <a:rect l="l" t="t" r="r" b="b"/>
            <a:pathLst>
              <a:path w="4635500">
                <a:moveTo>
                  <a:pt x="0" y="0"/>
                </a:moveTo>
                <a:lnTo>
                  <a:pt x="4635220" y="0"/>
                </a:lnTo>
              </a:path>
            </a:pathLst>
          </a:custGeom>
          <a:ln w="3175">
            <a:solidFill>
              <a:srgbClr val="231F20"/>
            </a:solidFill>
          </a:ln>
        </p:spPr>
        <p:txBody>
          <a:bodyPr wrap="square" lIns="0" tIns="0" rIns="0" bIns="0" rtlCol="0"/>
          <a:lstStyle/>
          <a:p>
            <a:endParaRPr sz="1558"/>
          </a:p>
        </p:txBody>
      </p:sp>
      <p:sp>
        <p:nvSpPr>
          <p:cNvPr id="29" name="Metin kutusu 28"/>
          <p:cNvSpPr txBox="1"/>
          <p:nvPr/>
        </p:nvSpPr>
        <p:spPr>
          <a:xfrm>
            <a:off x="4489513" y="1047043"/>
            <a:ext cx="3744416" cy="400110"/>
          </a:xfrm>
          <a:prstGeom prst="rect">
            <a:avLst/>
          </a:prstGeom>
          <a:noFill/>
        </p:spPr>
        <p:txBody>
          <a:bodyPr wrap="square" rtlCol="0">
            <a:spAutoFit/>
          </a:bodyPr>
          <a:lstStyle/>
          <a:p>
            <a:r>
              <a:rPr lang="tr-TR" sz="2000" b="1" dirty="0" smtClean="0"/>
              <a:t> </a:t>
            </a:r>
            <a:r>
              <a:rPr lang="tr-TR" sz="2000" b="1" dirty="0" err="1" smtClean="0"/>
              <a:t>roje</a:t>
            </a:r>
            <a:r>
              <a:rPr lang="tr-TR" sz="2000" b="1" dirty="0" smtClean="0"/>
              <a:t> Sonuçları:</a:t>
            </a:r>
            <a:endParaRPr lang="tr-TR" sz="2000" b="1" dirty="0"/>
          </a:p>
        </p:txBody>
      </p:sp>
      <p:sp>
        <p:nvSpPr>
          <p:cNvPr id="30" name="Metin kutusu 29"/>
          <p:cNvSpPr txBox="1"/>
          <p:nvPr/>
        </p:nvSpPr>
        <p:spPr>
          <a:xfrm>
            <a:off x="251520" y="1916832"/>
            <a:ext cx="8640960" cy="4302716"/>
          </a:xfrm>
          <a:prstGeom prst="rect">
            <a:avLst/>
          </a:prstGeom>
          <a:noFill/>
        </p:spPr>
        <p:txBody>
          <a:bodyPr wrap="square" rtlCol="0">
            <a:spAutoFit/>
          </a:bodyPr>
          <a:lstStyle/>
          <a:p>
            <a:pPr marL="285750" indent="-285750">
              <a:lnSpc>
                <a:spcPct val="80000"/>
              </a:lnSpc>
              <a:buFont typeface="Arial" panose="020B0604020202020204" pitchFamily="34" charset="0"/>
              <a:buChar char="•"/>
            </a:pPr>
            <a:r>
              <a:rPr lang="tr-TR" altLang="tr-TR" dirty="0"/>
              <a:t>Proje kapsamında 66 engelli bireyin eğitim alması,</a:t>
            </a:r>
          </a:p>
          <a:p>
            <a:pPr>
              <a:lnSpc>
                <a:spcPct val="80000"/>
              </a:lnSpc>
            </a:pPr>
            <a:endParaRPr lang="tr-TR" altLang="tr-TR" dirty="0"/>
          </a:p>
          <a:p>
            <a:pPr marL="285750" indent="-285750">
              <a:lnSpc>
                <a:spcPct val="80000"/>
              </a:lnSpc>
              <a:buFont typeface="Arial" panose="020B0604020202020204" pitchFamily="34" charset="0"/>
              <a:buChar char="•"/>
            </a:pPr>
            <a:r>
              <a:rPr lang="tr-TR" altLang="tr-TR" dirty="0"/>
              <a:t>Teorik ve uygulamalı eğitimi başarı ile tamamlayan en az 50 kişinin sertifika alması,</a:t>
            </a:r>
            <a:br>
              <a:rPr lang="tr-TR" altLang="tr-TR" dirty="0"/>
            </a:br>
            <a:endParaRPr lang="tr-TR" altLang="tr-TR" dirty="0"/>
          </a:p>
          <a:p>
            <a:pPr marL="285750" indent="-285750">
              <a:lnSpc>
                <a:spcPct val="80000"/>
              </a:lnSpc>
              <a:buFont typeface="Arial" panose="020B0604020202020204" pitchFamily="34" charset="0"/>
              <a:buChar char="•"/>
            </a:pPr>
            <a:r>
              <a:rPr lang="tr-TR" altLang="tr-TR" dirty="0"/>
              <a:t>Hedef grubun mesleki gelişim ve yeterliliğinin artması,</a:t>
            </a:r>
          </a:p>
          <a:p>
            <a:pPr marL="285750" indent="-285750">
              <a:lnSpc>
                <a:spcPct val="80000"/>
              </a:lnSpc>
              <a:buFont typeface="Arial" panose="020B0604020202020204" pitchFamily="34" charset="0"/>
              <a:buChar char="•"/>
            </a:pPr>
            <a:endParaRPr lang="tr-TR" altLang="tr-TR" dirty="0"/>
          </a:p>
          <a:p>
            <a:pPr>
              <a:lnSpc>
                <a:spcPct val="80000"/>
              </a:lnSpc>
            </a:pPr>
            <a:endParaRPr lang="tr-TR" altLang="tr-TR" dirty="0"/>
          </a:p>
          <a:p>
            <a:pPr marL="285750" indent="-285750">
              <a:lnSpc>
                <a:spcPct val="80000"/>
              </a:lnSpc>
              <a:buFont typeface="Arial" panose="020B0604020202020204" pitchFamily="34" charset="0"/>
              <a:buChar char="•"/>
            </a:pPr>
            <a:r>
              <a:rPr lang="tr-TR" altLang="tr-TR" dirty="0"/>
              <a:t>Kat Hizmetleri Eğitimi sonrasında katılımcılara sağlık turizmi tesislerinde staj imkanı sağlanması, </a:t>
            </a:r>
            <a:br>
              <a:rPr lang="tr-TR" altLang="tr-TR" dirty="0"/>
            </a:br>
            <a:endParaRPr lang="tr-TR" altLang="tr-TR" dirty="0"/>
          </a:p>
          <a:p>
            <a:pPr marL="285750" indent="-285750">
              <a:lnSpc>
                <a:spcPct val="80000"/>
              </a:lnSpc>
              <a:buFont typeface="Arial" panose="020B0604020202020204" pitchFamily="34" charset="0"/>
              <a:buChar char="•"/>
            </a:pPr>
            <a:r>
              <a:rPr lang="tr-TR" altLang="tr-TR" dirty="0"/>
              <a:t>Ankara’da geniş kapsamlı sağlık turizmi hizmetlerini sunması için Sağlık Turizmi Çağrı Merkezi’nin açılması,</a:t>
            </a:r>
            <a:br>
              <a:rPr lang="tr-TR" altLang="tr-TR" dirty="0"/>
            </a:br>
            <a:endParaRPr lang="tr-TR" altLang="tr-TR" dirty="0"/>
          </a:p>
          <a:p>
            <a:pPr marL="285750" indent="-285750">
              <a:lnSpc>
                <a:spcPct val="80000"/>
              </a:lnSpc>
              <a:buFont typeface="Arial" panose="020B0604020202020204" pitchFamily="34" charset="0"/>
              <a:buChar char="•"/>
            </a:pPr>
            <a:r>
              <a:rPr lang="tr-TR" altLang="tr-TR" dirty="0"/>
              <a:t>Proje desteği ile eğitim alacak olan engelli bireylerin iş arama ve istihdam edilme noktasında cv hazırlama, mülakat teknikleri, kariyer sitelerini kullanma gibi noktalarda istihdam rehberliğinin sağlanması, </a:t>
            </a:r>
            <a:br>
              <a:rPr lang="tr-TR" altLang="tr-TR" dirty="0"/>
            </a:br>
            <a:endParaRPr lang="tr-TR" altLang="tr-TR" dirty="0"/>
          </a:p>
          <a:p>
            <a:pPr marL="285750" indent="-285750">
              <a:lnSpc>
                <a:spcPct val="80000"/>
              </a:lnSpc>
              <a:buFont typeface="Arial" panose="020B0604020202020204" pitchFamily="34" charset="0"/>
              <a:buChar char="•"/>
            </a:pPr>
            <a:r>
              <a:rPr lang="tr-TR" altLang="tr-TR" dirty="0"/>
              <a:t>8. Uluslararası Sağlık Turizmi Kongresi’ne 20 engelli birey ile katılımın </a:t>
            </a:r>
            <a:r>
              <a:rPr lang="tr-TR" altLang="tr-TR" dirty="0" smtClean="0"/>
              <a:t>sağlanması</a:t>
            </a:r>
            <a:r>
              <a:rPr lang="tr-TR" altLang="tr-TR" dirty="0"/>
              <a:t> </a:t>
            </a:r>
            <a:r>
              <a:rPr lang="tr-TR" altLang="tr-TR" dirty="0" smtClean="0"/>
              <a:t>somut çıktılar olarak sıralanmaktadır.</a:t>
            </a:r>
            <a:endParaRPr lang="tr-TR" altLang="tr-TR" dirty="0"/>
          </a:p>
        </p:txBody>
      </p:sp>
      <p:sp>
        <p:nvSpPr>
          <p:cNvPr id="31" name="object 15"/>
          <p:cNvSpPr/>
          <p:nvPr/>
        </p:nvSpPr>
        <p:spPr>
          <a:xfrm rot="5400000">
            <a:off x="835869" y="-826741"/>
            <a:ext cx="1907703" cy="3579442"/>
          </a:xfrm>
          <a:prstGeom prst="rect">
            <a:avLst/>
          </a:prstGeom>
          <a:blipFill dpi="0" rotWithShape="1">
            <a:blip r:embed="rId3" cstate="print"/>
            <a:srcRect/>
            <a:stretch>
              <a:fillRect/>
            </a:stretch>
          </a:blipFill>
          <a:effectLst>
            <a:outerShdw blurRad="50800" dist="50800" dir="5400000" algn="ctr" rotWithShape="0">
              <a:srgbClr val="C00000"/>
            </a:outerShdw>
          </a:effectLst>
        </p:spPr>
        <p:txBody>
          <a:bodyPr wrap="square" lIns="0" tIns="0" rIns="0" bIns="0" rtlCol="0"/>
          <a:lstStyle/>
          <a:p>
            <a:endParaRPr/>
          </a:p>
        </p:txBody>
      </p:sp>
      <p:sp>
        <p:nvSpPr>
          <p:cNvPr id="32" name="object 15"/>
          <p:cNvSpPr/>
          <p:nvPr/>
        </p:nvSpPr>
        <p:spPr>
          <a:xfrm rot="10800000">
            <a:off x="7668344" y="27434"/>
            <a:ext cx="1475656" cy="3833614"/>
          </a:xfrm>
          <a:prstGeom prst="rect">
            <a:avLst/>
          </a:prstGeom>
          <a:blipFill>
            <a:blip r:embed="rId3" cstate="print"/>
            <a:stretch>
              <a:fillRect/>
            </a:stretch>
          </a:blipFill>
          <a:effectLst>
            <a:outerShdw blurRad="50800" dist="50800" dir="5400000" algn="ctr" rotWithShape="0">
              <a:srgbClr val="C00000"/>
            </a:outerShdw>
          </a:effectLst>
        </p:spPr>
        <p:txBody>
          <a:bodyPr wrap="square" lIns="0" tIns="0" rIns="0" bIns="0" rtlCol="0"/>
          <a:lstStyle/>
          <a:p>
            <a:endParaRPr/>
          </a:p>
        </p:txBody>
      </p:sp>
      <p:sp>
        <p:nvSpPr>
          <p:cNvPr id="34" name="object 15"/>
          <p:cNvSpPr/>
          <p:nvPr/>
        </p:nvSpPr>
        <p:spPr>
          <a:xfrm rot="16200000">
            <a:off x="2931397" y="605107"/>
            <a:ext cx="3532725" cy="8892480"/>
          </a:xfrm>
          <a:prstGeom prst="rect">
            <a:avLst/>
          </a:prstGeom>
          <a:blipFill dpi="0" rotWithShape="1">
            <a:blip r:embed="rId3" cstate="print">
              <a:alphaModFix amt="28000"/>
            </a:blip>
            <a:srcRect/>
            <a:stretch>
              <a:fillRect/>
            </a:stretch>
          </a:blipFill>
          <a:effectLst>
            <a:outerShdw blurRad="50800" dist="50800" dir="5400000" algn="ctr" rotWithShape="0">
              <a:srgbClr val="C00000"/>
            </a:outerShdw>
          </a:effectLst>
        </p:spPr>
        <p:txBody>
          <a:bodyPr wrap="square" lIns="0" tIns="0" rIns="0" bIns="0" rtlCol="0"/>
          <a:lstStyle/>
          <a:p>
            <a:endParaRPr/>
          </a:p>
        </p:txBody>
      </p:sp>
    </p:spTree>
    <p:extLst>
      <p:ext uri="{BB962C8B-B14F-4D97-AF65-F5344CB8AC3E}">
        <p14:creationId xmlns:p14="http://schemas.microsoft.com/office/powerpoint/2010/main" val="1863891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92457" y="1"/>
            <a:ext cx="5057775" cy="6854153"/>
          </a:xfrm>
          <a:custGeom>
            <a:avLst/>
            <a:gdLst/>
            <a:ahLst/>
            <a:cxnLst/>
            <a:rect l="l" t="t" r="r" b="b"/>
            <a:pathLst>
              <a:path w="5844540" h="7920355">
                <a:moveTo>
                  <a:pt x="5844209" y="0"/>
                </a:moveTo>
                <a:lnTo>
                  <a:pt x="0" y="0"/>
                </a:lnTo>
                <a:lnTo>
                  <a:pt x="0" y="7919999"/>
                </a:lnTo>
                <a:lnTo>
                  <a:pt x="4554867" y="7919999"/>
                </a:lnTo>
                <a:lnTo>
                  <a:pt x="5844209" y="0"/>
                </a:lnTo>
                <a:close/>
              </a:path>
            </a:pathLst>
          </a:custGeom>
          <a:solidFill>
            <a:srgbClr val="C9C2D1"/>
          </a:solidFill>
        </p:spPr>
        <p:txBody>
          <a:bodyPr wrap="square" lIns="0" tIns="0" rIns="0" bIns="0" rtlCol="0"/>
          <a:lstStyle/>
          <a:p>
            <a:endParaRPr sz="1558"/>
          </a:p>
        </p:txBody>
      </p:sp>
      <p:sp>
        <p:nvSpPr>
          <p:cNvPr id="6" name="object 6"/>
          <p:cNvSpPr/>
          <p:nvPr/>
        </p:nvSpPr>
        <p:spPr>
          <a:xfrm>
            <a:off x="1192457" y="5496"/>
            <a:ext cx="5831498" cy="1723842"/>
          </a:xfrm>
          <a:custGeom>
            <a:avLst/>
            <a:gdLst/>
            <a:ahLst/>
            <a:cxnLst/>
            <a:rect l="l" t="t" r="r" b="b"/>
            <a:pathLst>
              <a:path w="6738620" h="1991995">
                <a:moveTo>
                  <a:pt x="6738223" y="0"/>
                </a:moveTo>
                <a:lnTo>
                  <a:pt x="0" y="0"/>
                </a:lnTo>
                <a:lnTo>
                  <a:pt x="0" y="1927948"/>
                </a:lnTo>
                <a:lnTo>
                  <a:pt x="15594" y="1970276"/>
                </a:lnTo>
                <a:lnTo>
                  <a:pt x="66361" y="1988980"/>
                </a:lnTo>
                <a:lnTo>
                  <a:pt x="165224" y="1991652"/>
                </a:lnTo>
                <a:lnTo>
                  <a:pt x="6567218" y="1991652"/>
                </a:lnTo>
                <a:lnTo>
                  <a:pt x="6666080" y="1988980"/>
                </a:lnTo>
                <a:lnTo>
                  <a:pt x="6716848" y="1970276"/>
                </a:lnTo>
                <a:lnTo>
                  <a:pt x="6735551" y="1919509"/>
                </a:lnTo>
                <a:lnTo>
                  <a:pt x="6738223" y="1820646"/>
                </a:lnTo>
                <a:lnTo>
                  <a:pt x="6738223" y="0"/>
                </a:lnTo>
                <a:close/>
              </a:path>
            </a:pathLst>
          </a:custGeom>
          <a:solidFill>
            <a:srgbClr val="9689A6"/>
          </a:solidFill>
        </p:spPr>
        <p:txBody>
          <a:bodyPr wrap="square" lIns="0" tIns="0" rIns="0" bIns="0" rtlCol="0"/>
          <a:lstStyle/>
          <a:p>
            <a:endParaRPr sz="1558"/>
          </a:p>
        </p:txBody>
      </p:sp>
      <p:sp>
        <p:nvSpPr>
          <p:cNvPr id="11" name="object 11"/>
          <p:cNvSpPr/>
          <p:nvPr/>
        </p:nvSpPr>
        <p:spPr>
          <a:xfrm>
            <a:off x="1600244" y="0"/>
            <a:ext cx="1009467" cy="1893094"/>
          </a:xfrm>
          <a:custGeom>
            <a:avLst/>
            <a:gdLst/>
            <a:ahLst/>
            <a:cxnLst/>
            <a:rect l="l" t="t" r="r" b="b"/>
            <a:pathLst>
              <a:path w="1166495" h="2187575">
                <a:moveTo>
                  <a:pt x="1166126" y="0"/>
                </a:moveTo>
                <a:lnTo>
                  <a:pt x="0" y="0"/>
                </a:lnTo>
                <a:lnTo>
                  <a:pt x="0" y="2052002"/>
                </a:lnTo>
                <a:lnTo>
                  <a:pt x="2109" y="2130049"/>
                </a:lnTo>
                <a:lnTo>
                  <a:pt x="16875" y="2170128"/>
                </a:lnTo>
                <a:lnTo>
                  <a:pt x="56953" y="2184894"/>
                </a:lnTo>
                <a:lnTo>
                  <a:pt x="135000" y="2187003"/>
                </a:lnTo>
                <a:lnTo>
                  <a:pt x="1031125" y="2187003"/>
                </a:lnTo>
                <a:lnTo>
                  <a:pt x="1109173" y="2184894"/>
                </a:lnTo>
                <a:lnTo>
                  <a:pt x="1149251" y="2170128"/>
                </a:lnTo>
                <a:lnTo>
                  <a:pt x="1164017" y="2130049"/>
                </a:lnTo>
                <a:lnTo>
                  <a:pt x="1166126" y="2052002"/>
                </a:lnTo>
                <a:lnTo>
                  <a:pt x="1166126" y="0"/>
                </a:lnTo>
                <a:close/>
              </a:path>
            </a:pathLst>
          </a:custGeom>
          <a:solidFill>
            <a:srgbClr val="CAD6DD"/>
          </a:solidFill>
        </p:spPr>
        <p:txBody>
          <a:bodyPr wrap="square" lIns="0" tIns="0" rIns="0" bIns="0" rtlCol="0"/>
          <a:lstStyle/>
          <a:p>
            <a:endParaRPr sz="1558"/>
          </a:p>
        </p:txBody>
      </p:sp>
      <p:sp>
        <p:nvSpPr>
          <p:cNvPr id="12" name="object 12"/>
          <p:cNvSpPr/>
          <p:nvPr/>
        </p:nvSpPr>
        <p:spPr>
          <a:xfrm>
            <a:off x="2477222" y="289729"/>
            <a:ext cx="207169" cy="900662"/>
          </a:xfrm>
          <a:custGeom>
            <a:avLst/>
            <a:gdLst/>
            <a:ahLst/>
            <a:cxnLst/>
            <a:rect l="l" t="t" r="r" b="b"/>
            <a:pathLst>
              <a:path w="239394" h="1040765">
                <a:moveTo>
                  <a:pt x="239128" y="0"/>
                </a:moveTo>
                <a:lnTo>
                  <a:pt x="94170" y="0"/>
                </a:lnTo>
                <a:lnTo>
                  <a:pt x="39728" y="1471"/>
                </a:lnTo>
                <a:lnTo>
                  <a:pt x="11771" y="11769"/>
                </a:lnTo>
                <a:lnTo>
                  <a:pt x="1471" y="39722"/>
                </a:lnTo>
                <a:lnTo>
                  <a:pt x="0" y="94157"/>
                </a:lnTo>
                <a:lnTo>
                  <a:pt x="0" y="946302"/>
                </a:lnTo>
                <a:lnTo>
                  <a:pt x="1471" y="1000737"/>
                </a:lnTo>
                <a:lnTo>
                  <a:pt x="11771" y="1028690"/>
                </a:lnTo>
                <a:lnTo>
                  <a:pt x="39728" y="1038988"/>
                </a:lnTo>
                <a:lnTo>
                  <a:pt x="94170" y="1040460"/>
                </a:lnTo>
                <a:lnTo>
                  <a:pt x="239128" y="1040460"/>
                </a:lnTo>
                <a:lnTo>
                  <a:pt x="239128" y="0"/>
                </a:lnTo>
                <a:close/>
              </a:path>
            </a:pathLst>
          </a:custGeom>
          <a:solidFill>
            <a:srgbClr val="424F5C"/>
          </a:solidFill>
        </p:spPr>
        <p:txBody>
          <a:bodyPr wrap="square" lIns="0" tIns="0" rIns="0" bIns="0" rtlCol="0"/>
          <a:lstStyle/>
          <a:p>
            <a:endParaRPr sz="1558"/>
          </a:p>
        </p:txBody>
      </p:sp>
      <p:sp>
        <p:nvSpPr>
          <p:cNvPr id="14" name="object 14"/>
          <p:cNvSpPr/>
          <p:nvPr/>
        </p:nvSpPr>
        <p:spPr>
          <a:xfrm>
            <a:off x="1192457" y="5615471"/>
            <a:ext cx="197277" cy="900662"/>
          </a:xfrm>
          <a:custGeom>
            <a:avLst/>
            <a:gdLst/>
            <a:ahLst/>
            <a:cxnLst/>
            <a:rect l="l" t="t" r="r" b="b"/>
            <a:pathLst>
              <a:path w="227965" h="1040765">
                <a:moveTo>
                  <a:pt x="227558" y="0"/>
                </a:moveTo>
                <a:lnTo>
                  <a:pt x="82600" y="0"/>
                </a:lnTo>
                <a:lnTo>
                  <a:pt x="28158" y="1471"/>
                </a:lnTo>
                <a:lnTo>
                  <a:pt x="201" y="11769"/>
                </a:lnTo>
                <a:lnTo>
                  <a:pt x="0" y="12316"/>
                </a:lnTo>
                <a:lnTo>
                  <a:pt x="0" y="1028143"/>
                </a:lnTo>
                <a:lnTo>
                  <a:pt x="201" y="1028690"/>
                </a:lnTo>
                <a:lnTo>
                  <a:pt x="28158" y="1038988"/>
                </a:lnTo>
                <a:lnTo>
                  <a:pt x="82600" y="1040460"/>
                </a:lnTo>
                <a:lnTo>
                  <a:pt x="227558" y="1040460"/>
                </a:lnTo>
                <a:lnTo>
                  <a:pt x="227558" y="0"/>
                </a:lnTo>
                <a:close/>
              </a:path>
            </a:pathLst>
          </a:custGeom>
          <a:solidFill>
            <a:schemeClr val="bg1">
              <a:lumMod val="50000"/>
            </a:schemeClr>
          </a:solidFill>
        </p:spPr>
        <p:txBody>
          <a:bodyPr wrap="square" lIns="0" tIns="0" rIns="0" bIns="0" rtlCol="0"/>
          <a:lstStyle/>
          <a:p>
            <a:endParaRPr sz="1558"/>
          </a:p>
        </p:txBody>
      </p:sp>
      <p:sp>
        <p:nvSpPr>
          <p:cNvPr id="16" name="Metin kutusu 15"/>
          <p:cNvSpPr txBox="1"/>
          <p:nvPr/>
        </p:nvSpPr>
        <p:spPr>
          <a:xfrm>
            <a:off x="1291095" y="2379743"/>
            <a:ext cx="4478410" cy="2585323"/>
          </a:xfrm>
          <a:prstGeom prst="rect">
            <a:avLst/>
          </a:prstGeom>
          <a:noFill/>
        </p:spPr>
        <p:txBody>
          <a:bodyPr wrap="square" rtlCol="0">
            <a:spAutoFit/>
          </a:bodyPr>
          <a:lstStyle/>
          <a:p>
            <a:pPr>
              <a:buAutoNum type="arabicPeriod"/>
            </a:pPr>
            <a:r>
              <a:rPr lang="tr-TR" altLang="tr-TR" dirty="0" smtClean="0"/>
              <a:t>Ekonomik </a:t>
            </a:r>
            <a:r>
              <a:rPr lang="tr-TR" altLang="tr-TR" dirty="0"/>
              <a:t>geleceğin sağlanması, çalışma şevkinin oluşması</a:t>
            </a:r>
            <a:r>
              <a:rPr lang="tr-TR" altLang="tr-TR" dirty="0" smtClean="0"/>
              <a:t>,</a:t>
            </a:r>
          </a:p>
          <a:p>
            <a:pPr>
              <a:buAutoNum type="arabicPeriod"/>
            </a:pPr>
            <a:endParaRPr lang="tr-TR" altLang="tr-TR" dirty="0"/>
          </a:p>
          <a:p>
            <a:pPr>
              <a:buAutoNum type="arabicPeriod"/>
            </a:pPr>
            <a:r>
              <a:rPr lang="tr-TR" altLang="tr-TR" dirty="0"/>
              <a:t>Alacakları eğitimlerin eski iş ve uğraşlarına yakın olması</a:t>
            </a:r>
            <a:r>
              <a:rPr lang="tr-TR" altLang="tr-TR" dirty="0" smtClean="0"/>
              <a:t>,</a:t>
            </a:r>
            <a:br>
              <a:rPr lang="tr-TR" altLang="tr-TR" dirty="0" smtClean="0"/>
            </a:br>
            <a:endParaRPr lang="tr-TR" altLang="tr-TR" dirty="0"/>
          </a:p>
          <a:p>
            <a:pPr>
              <a:buAutoNum type="arabicPeriod"/>
            </a:pPr>
            <a:r>
              <a:rPr lang="tr-TR" altLang="tr-TR" dirty="0"/>
              <a:t>Engellilerinin verimlerinin maksimum düzeyde olması şeklinde belirtilebilmektedir.</a:t>
            </a:r>
          </a:p>
          <a:p>
            <a:endParaRPr lang="tr-TR" dirty="0"/>
          </a:p>
        </p:txBody>
      </p:sp>
      <p:sp>
        <p:nvSpPr>
          <p:cNvPr id="17" name="Metin kutusu 16"/>
          <p:cNvSpPr txBox="1"/>
          <p:nvPr/>
        </p:nvSpPr>
        <p:spPr>
          <a:xfrm>
            <a:off x="2771800" y="223480"/>
            <a:ext cx="4108139" cy="1477328"/>
          </a:xfrm>
          <a:prstGeom prst="rect">
            <a:avLst/>
          </a:prstGeom>
          <a:noFill/>
        </p:spPr>
        <p:txBody>
          <a:bodyPr wrap="square" rtlCol="0">
            <a:spAutoFit/>
          </a:bodyPr>
          <a:lstStyle/>
          <a:p>
            <a:r>
              <a:rPr lang="tr-TR" altLang="tr-TR" dirty="0"/>
              <a:t>Türkiye Sağlık Turizmi Derneği; engelli/dezavantajlı bireylerin mesleki niteliklerini arttırmayı amaçlarken üç konu üzerinde durmuştur:</a:t>
            </a:r>
          </a:p>
          <a:p>
            <a:endParaRPr lang="tr-TR" dirty="0"/>
          </a:p>
        </p:txBody>
      </p:sp>
      <p:pic>
        <p:nvPicPr>
          <p:cNvPr id="18" name="Resim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732" y="5071573"/>
            <a:ext cx="3215137" cy="1676073"/>
          </a:xfrm>
          <a:prstGeom prst="rect">
            <a:avLst/>
          </a:prstGeom>
        </p:spPr>
      </p:pic>
      <p:pic>
        <p:nvPicPr>
          <p:cNvPr id="20" name="Resim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2390016"/>
            <a:ext cx="3058934" cy="1615047"/>
          </a:xfrm>
          <a:prstGeom prst="rect">
            <a:avLst/>
          </a:prstGeom>
        </p:spPr>
      </p:pic>
      <p:pic>
        <p:nvPicPr>
          <p:cNvPr id="21" name="Resim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0503" y="4437112"/>
            <a:ext cx="3008583" cy="1555567"/>
          </a:xfrm>
          <a:prstGeom prst="rect">
            <a:avLst/>
          </a:prstGeom>
        </p:spPr>
      </p:pic>
    </p:spTree>
    <p:extLst>
      <p:ext uri="{BB962C8B-B14F-4D97-AF65-F5344CB8AC3E}">
        <p14:creationId xmlns:p14="http://schemas.microsoft.com/office/powerpoint/2010/main" val="1547725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49840" y="1578278"/>
            <a:ext cx="9662200" cy="338554"/>
          </a:xfrm>
        </p:spPr>
        <p:txBody>
          <a:bodyPr/>
          <a:lstStyle/>
          <a:p>
            <a:r>
              <a:rPr lang="tr-TR" altLang="tr-T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Engelsiz Sağlık Turizmi ile Yeni Hayatlar</a:t>
            </a:r>
            <a:endPar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object 61"/>
          <p:cNvSpPr txBox="1"/>
          <p:nvPr/>
        </p:nvSpPr>
        <p:spPr>
          <a:xfrm>
            <a:off x="3584307" y="5348397"/>
            <a:ext cx="1995805" cy="666750"/>
          </a:xfrm>
          <a:prstGeom prst="rect">
            <a:avLst/>
          </a:prstGeom>
        </p:spPr>
        <p:txBody>
          <a:bodyPr vert="horz" wrap="square" lIns="0" tIns="0" rIns="0" bIns="0" rtlCol="0">
            <a:spAutoFit/>
          </a:bodyPr>
          <a:lstStyle/>
          <a:p>
            <a:pPr marL="12700">
              <a:lnSpc>
                <a:spcPct val="100000"/>
              </a:lnSpc>
            </a:pPr>
            <a:r>
              <a:rPr sz="3400" spc="-180" dirty="0">
                <a:solidFill>
                  <a:srgbClr val="0076AB"/>
                </a:solidFill>
                <a:latin typeface="Garamond"/>
                <a:cs typeface="Garamond"/>
              </a:rPr>
              <a:t>Yerinizi</a:t>
            </a:r>
            <a:r>
              <a:rPr sz="3400" spc="-30" dirty="0">
                <a:solidFill>
                  <a:srgbClr val="0076AB"/>
                </a:solidFill>
                <a:latin typeface="Garamond"/>
                <a:cs typeface="Garamond"/>
              </a:rPr>
              <a:t> </a:t>
            </a:r>
            <a:r>
              <a:rPr sz="3400" spc="-195" dirty="0">
                <a:solidFill>
                  <a:srgbClr val="0076AB"/>
                </a:solidFill>
                <a:latin typeface="Garamond"/>
                <a:cs typeface="Garamond"/>
              </a:rPr>
              <a:t>Alın</a:t>
            </a:r>
            <a:r>
              <a:rPr sz="3900" spc="-195" dirty="0">
                <a:solidFill>
                  <a:srgbClr val="E78F2A"/>
                </a:solidFill>
                <a:latin typeface="Arial"/>
                <a:cs typeface="Arial"/>
              </a:rPr>
              <a:t>!</a:t>
            </a:r>
            <a:endParaRPr sz="3900" dirty="0">
              <a:latin typeface="Arial"/>
              <a:cs typeface="Arial"/>
            </a:endParaRPr>
          </a:p>
        </p:txBody>
      </p:sp>
      <p:sp>
        <p:nvSpPr>
          <p:cNvPr id="9" name="object 59"/>
          <p:cNvSpPr txBox="1"/>
          <p:nvPr/>
        </p:nvSpPr>
        <p:spPr>
          <a:xfrm>
            <a:off x="2952815" y="4411963"/>
            <a:ext cx="3011170" cy="431800"/>
          </a:xfrm>
          <a:prstGeom prst="rect">
            <a:avLst/>
          </a:prstGeom>
        </p:spPr>
        <p:txBody>
          <a:bodyPr vert="horz" wrap="square" lIns="0" tIns="0" rIns="0" bIns="0" rtlCol="0">
            <a:spAutoFit/>
          </a:bodyPr>
          <a:lstStyle/>
          <a:p>
            <a:pPr marL="12700">
              <a:lnSpc>
                <a:spcPct val="100000"/>
              </a:lnSpc>
            </a:pPr>
            <a:r>
              <a:rPr sz="2500" spc="-50" dirty="0">
                <a:solidFill>
                  <a:srgbClr val="0076AB"/>
                </a:solidFill>
                <a:latin typeface="Garamond"/>
                <a:cs typeface="Garamond"/>
              </a:rPr>
              <a:t>‘‘Engelsiz </a:t>
            </a:r>
            <a:r>
              <a:rPr sz="2500" spc="-15" dirty="0">
                <a:solidFill>
                  <a:srgbClr val="0076AB"/>
                </a:solidFill>
                <a:latin typeface="Garamond"/>
                <a:cs typeface="Garamond"/>
              </a:rPr>
              <a:t>Sağlık</a:t>
            </a:r>
            <a:r>
              <a:rPr sz="2500" spc="90" dirty="0">
                <a:solidFill>
                  <a:srgbClr val="0076AB"/>
                </a:solidFill>
                <a:latin typeface="Garamond"/>
                <a:cs typeface="Garamond"/>
              </a:rPr>
              <a:t> </a:t>
            </a:r>
            <a:r>
              <a:rPr sz="2500" spc="-120" dirty="0">
                <a:solidFill>
                  <a:srgbClr val="0076AB"/>
                </a:solidFill>
                <a:latin typeface="Garamond"/>
                <a:cs typeface="Garamond"/>
              </a:rPr>
              <a:t>Turizmi’’</a:t>
            </a:r>
            <a:endParaRPr sz="2500" dirty="0">
              <a:latin typeface="Garamond"/>
              <a:cs typeface="Garamond"/>
            </a:endParaRPr>
          </a:p>
        </p:txBody>
      </p:sp>
      <p:sp>
        <p:nvSpPr>
          <p:cNvPr id="10" name="object 60"/>
          <p:cNvSpPr txBox="1"/>
          <p:nvPr/>
        </p:nvSpPr>
        <p:spPr>
          <a:xfrm>
            <a:off x="3272855" y="4916935"/>
            <a:ext cx="2691130" cy="281305"/>
          </a:xfrm>
          <a:prstGeom prst="rect">
            <a:avLst/>
          </a:prstGeom>
        </p:spPr>
        <p:txBody>
          <a:bodyPr vert="horz" wrap="square" lIns="0" tIns="0" rIns="0" bIns="0" rtlCol="0">
            <a:spAutoFit/>
          </a:bodyPr>
          <a:lstStyle/>
          <a:p>
            <a:pPr marL="12700">
              <a:lnSpc>
                <a:spcPct val="100000"/>
              </a:lnSpc>
            </a:pPr>
            <a:r>
              <a:rPr sz="1600" spc="-65" dirty="0">
                <a:solidFill>
                  <a:srgbClr val="0076AB"/>
                </a:solidFill>
                <a:latin typeface="Garamond"/>
                <a:cs typeface="Garamond"/>
              </a:rPr>
              <a:t>ile </a:t>
            </a:r>
            <a:r>
              <a:rPr sz="1600" spc="-135" dirty="0">
                <a:solidFill>
                  <a:srgbClr val="0076AB"/>
                </a:solidFill>
                <a:latin typeface="Garamond"/>
                <a:cs typeface="Garamond"/>
              </a:rPr>
              <a:t>Yeni  </a:t>
            </a:r>
            <a:r>
              <a:rPr sz="1600" spc="10" dirty="0">
                <a:solidFill>
                  <a:srgbClr val="0076AB"/>
                </a:solidFill>
                <a:latin typeface="Garamond"/>
                <a:cs typeface="Garamond"/>
              </a:rPr>
              <a:t>Hayatlar </a:t>
            </a:r>
            <a:r>
              <a:rPr sz="1600" spc="-15" dirty="0">
                <a:solidFill>
                  <a:srgbClr val="0076AB"/>
                </a:solidFill>
                <a:latin typeface="Garamond"/>
                <a:cs typeface="Garamond"/>
              </a:rPr>
              <a:t>Projesi’nde </a:t>
            </a:r>
            <a:r>
              <a:rPr sz="1600" spc="10" dirty="0">
                <a:solidFill>
                  <a:srgbClr val="0076AB"/>
                </a:solidFill>
                <a:latin typeface="Garamond"/>
                <a:cs typeface="Garamond"/>
              </a:rPr>
              <a:t>Siz</a:t>
            </a:r>
            <a:r>
              <a:rPr sz="1600" spc="-15" dirty="0">
                <a:solidFill>
                  <a:srgbClr val="0076AB"/>
                </a:solidFill>
                <a:latin typeface="Garamond"/>
                <a:cs typeface="Garamond"/>
              </a:rPr>
              <a:t> </a:t>
            </a:r>
            <a:r>
              <a:rPr sz="1600" spc="-30" dirty="0">
                <a:solidFill>
                  <a:srgbClr val="0076AB"/>
                </a:solidFill>
                <a:latin typeface="Garamond"/>
                <a:cs typeface="Garamond"/>
              </a:rPr>
              <a:t>de</a:t>
            </a:r>
            <a:endParaRPr sz="1600" dirty="0">
              <a:latin typeface="Garamond"/>
              <a:cs typeface="Garamond"/>
            </a:endParaRPr>
          </a:p>
        </p:txBody>
      </p:sp>
      <p:sp>
        <p:nvSpPr>
          <p:cNvPr id="12" name="Metin kutusu 11"/>
          <p:cNvSpPr txBox="1"/>
          <p:nvPr/>
        </p:nvSpPr>
        <p:spPr>
          <a:xfrm>
            <a:off x="179512" y="6393522"/>
            <a:ext cx="8856984" cy="707886"/>
          </a:xfrm>
          <a:prstGeom prst="rect">
            <a:avLst/>
          </a:prstGeom>
          <a:noFill/>
        </p:spPr>
        <p:txBody>
          <a:bodyPr wrap="square" rtlCol="0">
            <a:spAutoFit/>
          </a:bodyPr>
          <a:lstStyle/>
          <a:p>
            <a:pPr algn="ctr"/>
            <a:r>
              <a:rPr lang="tr-TR" sz="1100" dirty="0">
                <a:latin typeface="Calibri" panose="020F0502020204030204" pitchFamily="34" charset="0"/>
                <a:cs typeface="Arial" panose="020B0604020202020204" pitchFamily="34" charset="0"/>
              </a:rPr>
              <a:t>Bu yayın Avrupa Birliği’nin mali katkısı ile hazırlanmıştır. Bu yayın içeriğinden yalnızca Türkiye Sağlık Turizmi Derneği sorumludur ve bu içerik hiçbir şekilde Avrupa Birliği’nin görüş ve tutumunu yansıtmamaktadır.</a:t>
            </a:r>
          </a:p>
          <a:p>
            <a:pPr algn="ctr"/>
            <a:endParaRPr lang="tr-TR" dirty="0"/>
          </a:p>
        </p:txBody>
      </p:sp>
      <p:sp>
        <p:nvSpPr>
          <p:cNvPr id="13" name="Metin kutusu 12"/>
          <p:cNvSpPr txBox="1"/>
          <p:nvPr/>
        </p:nvSpPr>
        <p:spPr>
          <a:xfrm>
            <a:off x="1115616" y="435626"/>
            <a:ext cx="6696744" cy="523220"/>
          </a:xfrm>
          <a:prstGeom prst="rect">
            <a:avLst/>
          </a:prstGeom>
          <a:noFill/>
        </p:spPr>
        <p:txBody>
          <a:bodyPr wrap="square" rtlCol="0">
            <a:spAutoFit/>
          </a:bodyPr>
          <a:lstStyle/>
          <a:p>
            <a:pPr algn="ctr"/>
            <a:r>
              <a:rPr lang="tr-TR" sz="2800" b="1" dirty="0" smtClean="0">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TÜRKİYE SAĞLIK TURİZMİ DERNEĞİ</a:t>
            </a:r>
            <a:endParaRPr lang="tr-TR" sz="2800" b="1" dirty="0">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Rectangle 4"/>
          <p:cNvSpPr/>
          <p:nvPr/>
        </p:nvSpPr>
        <p:spPr>
          <a:xfrm>
            <a:off x="467544" y="1030755"/>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4"/>
          <p:cNvSpPr/>
          <p:nvPr/>
        </p:nvSpPr>
        <p:spPr>
          <a:xfrm>
            <a:off x="7794177" y="1030755"/>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5"/>
          <p:cNvSpPr/>
          <p:nvPr/>
        </p:nvSpPr>
        <p:spPr>
          <a:xfrm>
            <a:off x="2264905" y="1347561"/>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6"/>
          <p:cNvSpPr/>
          <p:nvPr/>
        </p:nvSpPr>
        <p:spPr>
          <a:xfrm>
            <a:off x="1360172" y="4451877"/>
            <a:ext cx="1371600" cy="783771"/>
          </a:xfrm>
          <a:prstGeom prst="rect">
            <a:avLst/>
          </a:prstGeom>
          <a:solidFill>
            <a:srgbClr val="7F8C3C">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6"/>
          <p:cNvSpPr/>
          <p:nvPr/>
        </p:nvSpPr>
        <p:spPr>
          <a:xfrm>
            <a:off x="6422577" y="4411963"/>
            <a:ext cx="1371600" cy="783771"/>
          </a:xfrm>
          <a:prstGeom prst="rect">
            <a:avLst/>
          </a:prstGeom>
          <a:solidFill>
            <a:srgbClr val="7F8C3C">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2425573"/>
            <a:ext cx="1708776" cy="17235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grpId="0" nodeType="withEffect">
                                  <p:stCondLst>
                                    <p:cond delay="0"/>
                                  </p:stCondLst>
                                  <p:childTnLst>
                                    <p:animMotion origin="layout" path="M -0.4533 -2.12766E-7 L 0.80208 -2.12766E-7 " pathEditMode="relative" rAng="0" ptsTypes="AA">
                                      <p:cBhvr>
                                        <p:cTn id="6" dur="4200" fill="hold"/>
                                        <p:tgtEl>
                                          <p:spTgt spid="14"/>
                                        </p:tgtEl>
                                        <p:attrNameLst>
                                          <p:attrName>ppt_x</p:attrName>
                                          <p:attrName>ppt_y</p:attrName>
                                        </p:attrNameLst>
                                      </p:cBhvr>
                                      <p:rCtr x="628" y="0"/>
                                    </p:animMotion>
                                  </p:childTnLst>
                                </p:cTn>
                              </p:par>
                              <p:par>
                                <p:cTn id="7" presetID="63" presetClass="path" presetSubtype="0" repeatCount="indefinite" accel="50000" decel="50000" autoRev="1" fill="hold" grpId="0" nodeType="withEffect">
                                  <p:stCondLst>
                                    <p:cond delay="0"/>
                                  </p:stCondLst>
                                  <p:childTnLst>
                                    <p:animMotion origin="layout" path="M -0.4533 -2.12766E-7 L 0.80208 -2.12766E-7 " pathEditMode="relative" rAng="0" ptsTypes="AA">
                                      <p:cBhvr>
                                        <p:cTn id="8" dur="4200" fill="hold"/>
                                        <p:tgtEl>
                                          <p:spTgt spid="15"/>
                                        </p:tgtEl>
                                        <p:attrNameLst>
                                          <p:attrName>ppt_x</p:attrName>
                                          <p:attrName>ppt_y</p:attrName>
                                        </p:attrNameLst>
                                      </p:cBhvr>
                                      <p:rCtr x="628" y="0"/>
                                    </p:animMotion>
                                  </p:childTnLst>
                                </p:cTn>
                              </p:par>
                              <p:par>
                                <p:cTn id="9" presetID="63" presetClass="path" presetSubtype="0" repeatCount="indefinite" accel="50000" decel="50000" autoRev="1" fill="hold" grpId="0" nodeType="withEffect">
                                  <p:stCondLst>
                                    <p:cond delay="0"/>
                                  </p:stCondLst>
                                  <p:childTnLst>
                                    <p:animMotion origin="layout" path="M -0.91962 -4.07407E-6 L 0.7967 -4.07407E-6 " pathEditMode="relative" rAng="0" ptsTypes="AA">
                                      <p:cBhvr>
                                        <p:cTn id="10" dur="3550" fill="hold"/>
                                        <p:tgtEl>
                                          <p:spTgt spid="16"/>
                                        </p:tgtEl>
                                        <p:attrNameLst>
                                          <p:attrName>ppt_x</p:attrName>
                                          <p:attrName>ppt_y</p:attrName>
                                        </p:attrNameLst>
                                      </p:cBhvr>
                                      <p:rCtr x="858" y="0"/>
                                    </p:animMotion>
                                  </p:childTnLst>
                                </p:cTn>
                              </p:par>
                              <p:par>
                                <p:cTn id="11" presetID="63" presetClass="path" presetSubtype="0" repeatCount="indefinite" accel="50000" decel="50000" autoRev="1" fill="hold" grpId="0" nodeType="withEffect">
                                  <p:stCondLst>
                                    <p:cond delay="0"/>
                                  </p:stCondLst>
                                  <p:childTnLst>
                                    <p:animMotion origin="layout" path="M -0.87066 -4.07407E-6 L 0.39045 -4.07407E-6 " pathEditMode="relative" rAng="0" ptsTypes="AA">
                                      <p:cBhvr>
                                        <p:cTn id="12" dur="5300" fill="hold"/>
                                        <p:tgtEl>
                                          <p:spTgt spid="18"/>
                                        </p:tgtEl>
                                        <p:attrNameLst>
                                          <p:attrName>ppt_x</p:attrName>
                                          <p:attrName>ppt_y</p:attrName>
                                        </p:attrNameLst>
                                      </p:cBhvr>
                                      <p:rCtr x="631" y="0"/>
                                    </p:animMotion>
                                  </p:childTnLst>
                                </p:cTn>
                              </p:par>
                              <p:par>
                                <p:cTn id="13" presetID="63" presetClass="path" presetSubtype="0" repeatCount="indefinite" accel="50000" decel="50000" autoRev="1" fill="hold" grpId="0" nodeType="withEffect">
                                  <p:stCondLst>
                                    <p:cond delay="0"/>
                                  </p:stCondLst>
                                  <p:childTnLst>
                                    <p:animMotion origin="layout" path="M -0.87066 -4.07407E-6 L 0.39045 -4.07407E-6 " pathEditMode="relative" rAng="0" ptsTypes="AA">
                                      <p:cBhvr>
                                        <p:cTn id="14" dur="5300" fill="hold"/>
                                        <p:tgtEl>
                                          <p:spTgt spid="19"/>
                                        </p:tgtEl>
                                        <p:attrNameLst>
                                          <p:attrName>ppt_x</p:attrName>
                                          <p:attrName>ppt_y</p:attrName>
                                        </p:attrNameLst>
                                      </p:cBhvr>
                                      <p:rCtr x="6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338284" y="3573016"/>
            <a:ext cx="4393956" cy="3295467"/>
          </a:xfrm>
          <a:custGeom>
            <a:avLst/>
            <a:gdLst/>
            <a:ahLst/>
            <a:cxnLst/>
            <a:rect l="l" t="t" r="r" b="b"/>
            <a:pathLst>
              <a:path w="5077460" h="3808095">
                <a:moveTo>
                  <a:pt x="0" y="3808082"/>
                </a:moveTo>
                <a:lnTo>
                  <a:pt x="5077434" y="3808082"/>
                </a:lnTo>
                <a:lnTo>
                  <a:pt x="5077434" y="0"/>
                </a:lnTo>
                <a:lnTo>
                  <a:pt x="0" y="0"/>
                </a:lnTo>
                <a:lnTo>
                  <a:pt x="0" y="3808082"/>
                </a:lnTo>
                <a:close/>
              </a:path>
            </a:pathLst>
          </a:custGeom>
          <a:ln w="34925">
            <a:solidFill>
              <a:schemeClr val="accent6">
                <a:lumMod val="75000"/>
              </a:schemeClr>
            </a:solidFill>
          </a:ln>
        </p:spPr>
        <p:txBody>
          <a:bodyPr wrap="square" lIns="0" tIns="0" rIns="0" bIns="0" rtlCol="0"/>
          <a:lstStyle/>
          <a:p>
            <a:endParaRPr sz="1558"/>
          </a:p>
        </p:txBody>
      </p:sp>
      <p:sp>
        <p:nvSpPr>
          <p:cNvPr id="15" name="Metin kutusu 14"/>
          <p:cNvSpPr txBox="1"/>
          <p:nvPr/>
        </p:nvSpPr>
        <p:spPr>
          <a:xfrm>
            <a:off x="827584" y="998726"/>
            <a:ext cx="7560840" cy="2862322"/>
          </a:xfrm>
          <a:prstGeom prst="rect">
            <a:avLst/>
          </a:prstGeom>
          <a:noFill/>
        </p:spPr>
        <p:txBody>
          <a:bodyPr wrap="square" rtlCol="0">
            <a:spAutoFit/>
          </a:bodyPr>
          <a:lstStyle/>
          <a:p>
            <a:r>
              <a:rPr lang="tr-TR" altLang="tr-TR" sz="1600" dirty="0"/>
              <a:t>Sektörün artan nitelikli insan kaynağı ihtiyacını karşılamayı ve turizm sektöründe engelli istihdam oranını arttırmayı hedefleyen </a:t>
            </a:r>
            <a:r>
              <a:rPr lang="tr-TR" altLang="tr-TR" sz="1600" dirty="0" smtClean="0"/>
              <a:t>«</a:t>
            </a:r>
            <a:r>
              <a:rPr lang="tr-TR" altLang="tr-TR" b="1" dirty="0" smtClean="0"/>
              <a:t>Engelsiz </a:t>
            </a:r>
            <a:r>
              <a:rPr lang="tr-TR" altLang="tr-TR" b="1" dirty="0"/>
              <a:t>Sağlık Turizmi ile Yeni </a:t>
            </a:r>
            <a:r>
              <a:rPr lang="tr-TR" altLang="tr-TR" b="1" dirty="0" smtClean="0"/>
              <a:t>Hayatlar» </a:t>
            </a:r>
            <a:r>
              <a:rPr lang="tr-TR" altLang="tr-TR" sz="1600" dirty="0"/>
              <a:t>projesi geliştirici kuruluş Türkiye Sağlık Turizmi Derneği, </a:t>
            </a:r>
            <a:r>
              <a:rPr lang="tr-TR" altLang="tr-TR" sz="1600" dirty="0" smtClean="0"/>
              <a:t>2005</a:t>
            </a:r>
            <a:r>
              <a:rPr lang="tr-TR" sz="1600" dirty="0" smtClean="0"/>
              <a:t> </a:t>
            </a:r>
            <a:r>
              <a:rPr lang="tr-TR" sz="1600" dirty="0"/>
              <a:t>yılından bu yana geliştirdiği projelerle </a:t>
            </a:r>
            <a:r>
              <a:rPr lang="en-US" sz="1600" dirty="0" err="1"/>
              <a:t>ülkenin</a:t>
            </a:r>
            <a:r>
              <a:rPr lang="en-US" sz="1600" dirty="0"/>
              <a:t> </a:t>
            </a:r>
            <a:r>
              <a:rPr lang="en-US" sz="1600" dirty="0" err="1"/>
              <a:t>kalkınmasına</a:t>
            </a:r>
            <a:r>
              <a:rPr lang="en-US" sz="1600" dirty="0"/>
              <a:t> </a:t>
            </a:r>
            <a:r>
              <a:rPr lang="en-US" sz="1600" dirty="0" err="1"/>
              <a:t>katkı</a:t>
            </a:r>
            <a:r>
              <a:rPr lang="en-US" sz="1600" dirty="0"/>
              <a:t> </a:t>
            </a:r>
            <a:r>
              <a:rPr lang="en-US" sz="1600" dirty="0" err="1"/>
              <a:t>sağlamış</a:t>
            </a:r>
            <a:r>
              <a:rPr lang="en-US" sz="1600" dirty="0"/>
              <a:t> </a:t>
            </a:r>
            <a:r>
              <a:rPr lang="en-US" sz="1600" dirty="0" err="1"/>
              <a:t>bir</a:t>
            </a:r>
            <a:r>
              <a:rPr lang="en-US" sz="1600" dirty="0"/>
              <a:t> </a:t>
            </a:r>
            <a:r>
              <a:rPr lang="en-US" sz="1600" dirty="0" err="1"/>
              <a:t>kuruluştur</a:t>
            </a:r>
            <a:r>
              <a:rPr lang="en-US" sz="1600" dirty="0"/>
              <a:t>.  </a:t>
            </a:r>
            <a:r>
              <a:rPr lang="en-US" sz="1600" dirty="0" err="1"/>
              <a:t>Sağlık</a:t>
            </a:r>
            <a:r>
              <a:rPr lang="en-US" sz="1600" dirty="0"/>
              <a:t> </a:t>
            </a:r>
            <a:r>
              <a:rPr lang="en-US" sz="1600" dirty="0" err="1"/>
              <a:t>Turizmi</a:t>
            </a:r>
            <a:r>
              <a:rPr lang="en-US" sz="1600" dirty="0"/>
              <a:t> </a:t>
            </a:r>
            <a:r>
              <a:rPr lang="en-US" sz="1600" dirty="0" err="1"/>
              <a:t>kapsamında</a:t>
            </a:r>
            <a:r>
              <a:rPr lang="en-US" sz="1600" dirty="0"/>
              <a:t>, </a:t>
            </a:r>
            <a:r>
              <a:rPr lang="en-US" sz="1600" dirty="0" err="1"/>
              <a:t>ülkeyi</a:t>
            </a:r>
            <a:r>
              <a:rPr lang="en-US" sz="1600" dirty="0"/>
              <a:t> </a:t>
            </a:r>
            <a:r>
              <a:rPr lang="en-US" sz="1600" dirty="0" err="1"/>
              <a:t>ziyaret</a:t>
            </a:r>
            <a:r>
              <a:rPr lang="en-US" sz="1600" dirty="0"/>
              <a:t> </a:t>
            </a:r>
            <a:r>
              <a:rPr lang="en-US" sz="1600" dirty="0" err="1"/>
              <a:t>eden</a:t>
            </a:r>
            <a:r>
              <a:rPr lang="en-US" sz="1600" dirty="0"/>
              <a:t> </a:t>
            </a:r>
            <a:r>
              <a:rPr lang="en-US" sz="1600" dirty="0" err="1"/>
              <a:t>yabancılara</a:t>
            </a:r>
            <a:r>
              <a:rPr lang="en-US" sz="1600" dirty="0"/>
              <a:t> </a:t>
            </a:r>
            <a:r>
              <a:rPr lang="en-US" sz="1600" dirty="0" err="1"/>
              <a:t>danışmanlık</a:t>
            </a:r>
            <a:r>
              <a:rPr lang="en-US" sz="1600" dirty="0"/>
              <a:t> </a:t>
            </a:r>
            <a:r>
              <a:rPr lang="en-US" sz="1600" dirty="0" err="1"/>
              <a:t>hizmetleri</a:t>
            </a:r>
            <a:r>
              <a:rPr lang="en-US" sz="1600" dirty="0"/>
              <a:t> </a:t>
            </a:r>
            <a:r>
              <a:rPr lang="en-US" sz="1600" dirty="0" err="1"/>
              <a:t>veren</a:t>
            </a:r>
            <a:r>
              <a:rPr lang="en-US" sz="1600" dirty="0"/>
              <a:t> </a:t>
            </a:r>
            <a:r>
              <a:rPr lang="en-US" sz="1600" dirty="0" err="1"/>
              <a:t>dernek</a:t>
            </a:r>
            <a:r>
              <a:rPr lang="en-US" sz="1600" dirty="0"/>
              <a:t>, 2012-2013 </a:t>
            </a:r>
            <a:r>
              <a:rPr lang="en-US" sz="1600" dirty="0" err="1"/>
              <a:t>yıllarında</a:t>
            </a:r>
            <a:r>
              <a:rPr lang="en-US" sz="1600" dirty="0"/>
              <a:t> Ankara İl </a:t>
            </a:r>
            <a:r>
              <a:rPr lang="en-US" sz="1600" dirty="0" err="1"/>
              <a:t>Sağlık</a:t>
            </a:r>
            <a:r>
              <a:rPr lang="en-US" sz="1600" dirty="0"/>
              <a:t> </a:t>
            </a:r>
            <a:r>
              <a:rPr lang="en-US" sz="1600" dirty="0" err="1"/>
              <a:t>Müdürlüğü</a:t>
            </a:r>
            <a:r>
              <a:rPr lang="en-US" sz="1600" dirty="0"/>
              <a:t>, </a:t>
            </a:r>
            <a:r>
              <a:rPr lang="en-US" sz="1600" dirty="0" err="1"/>
              <a:t>Hacettepe</a:t>
            </a:r>
            <a:r>
              <a:rPr lang="en-US" sz="1600" dirty="0"/>
              <a:t> </a:t>
            </a:r>
            <a:r>
              <a:rPr lang="en-US" sz="1600" dirty="0" err="1"/>
              <a:t>Eğitim</a:t>
            </a:r>
            <a:r>
              <a:rPr lang="en-US" sz="1600" dirty="0"/>
              <a:t> </a:t>
            </a:r>
            <a:r>
              <a:rPr lang="en-US" sz="1600" dirty="0" err="1"/>
              <a:t>ve</a:t>
            </a:r>
            <a:r>
              <a:rPr lang="en-US" sz="1600" dirty="0"/>
              <a:t> </a:t>
            </a:r>
            <a:r>
              <a:rPr lang="en-US" sz="1600" dirty="0" err="1"/>
              <a:t>Araştırma</a:t>
            </a:r>
            <a:r>
              <a:rPr lang="en-US" sz="1600" dirty="0"/>
              <a:t> </a:t>
            </a:r>
            <a:r>
              <a:rPr lang="en-US" sz="1600" dirty="0" err="1"/>
              <a:t>Vakfı</a:t>
            </a:r>
            <a:r>
              <a:rPr lang="en-US" sz="1600" dirty="0"/>
              <a:t> </a:t>
            </a:r>
            <a:r>
              <a:rPr lang="en-US" sz="1600" dirty="0" err="1"/>
              <a:t>ortaklığında</a:t>
            </a:r>
            <a:r>
              <a:rPr lang="en-US" sz="1600" dirty="0"/>
              <a:t>, Ankara </a:t>
            </a:r>
            <a:r>
              <a:rPr lang="en-US" sz="1600" dirty="0" err="1"/>
              <a:t>Kalkınma</a:t>
            </a:r>
            <a:r>
              <a:rPr lang="en-US" sz="1600" dirty="0"/>
              <a:t> </a:t>
            </a:r>
            <a:r>
              <a:rPr lang="en-US" sz="1600" dirty="0" err="1"/>
              <a:t>Ajansı</a:t>
            </a:r>
            <a:r>
              <a:rPr lang="en-US" sz="1600" dirty="0"/>
              <a:t> </a:t>
            </a:r>
            <a:r>
              <a:rPr lang="en-US" sz="1600" dirty="0" err="1"/>
              <a:t>mali</a:t>
            </a:r>
            <a:r>
              <a:rPr lang="en-US" sz="1600" dirty="0"/>
              <a:t> </a:t>
            </a:r>
            <a:r>
              <a:rPr lang="en-US" sz="1600" dirty="0" err="1"/>
              <a:t>desteği</a:t>
            </a:r>
            <a:r>
              <a:rPr lang="en-US" sz="1600" dirty="0"/>
              <a:t> </a:t>
            </a:r>
            <a:r>
              <a:rPr lang="en-US" sz="1600" dirty="0" err="1"/>
              <a:t>ile</a:t>
            </a:r>
            <a:r>
              <a:rPr lang="en-US" sz="1600" dirty="0"/>
              <a:t> </a:t>
            </a:r>
            <a:r>
              <a:rPr lang="en-US" sz="1600" dirty="0" err="1"/>
              <a:t>gerçekleştirmiş</a:t>
            </a:r>
            <a:r>
              <a:rPr lang="en-US" sz="1600" dirty="0"/>
              <a:t> </a:t>
            </a:r>
            <a:r>
              <a:rPr lang="en-US" sz="1600" dirty="0" err="1"/>
              <a:t>olduğu</a:t>
            </a:r>
            <a:r>
              <a:rPr lang="en-US" sz="1600" dirty="0"/>
              <a:t> </a:t>
            </a:r>
            <a:r>
              <a:rPr lang="en-US" sz="1600" b="1" dirty="0" err="1"/>
              <a:t>Ankara'dan</a:t>
            </a:r>
            <a:r>
              <a:rPr lang="en-US" sz="1600" b="1" dirty="0"/>
              <a:t> </a:t>
            </a:r>
            <a:r>
              <a:rPr lang="en-US" sz="1600" b="1" dirty="0" err="1"/>
              <a:t>Turizme</a:t>
            </a:r>
            <a:r>
              <a:rPr lang="en-US" sz="1600" b="1" dirty="0"/>
              <a:t> </a:t>
            </a:r>
            <a:r>
              <a:rPr lang="en-US" sz="1600" b="1" dirty="0" err="1"/>
              <a:t>Sağlıklı</a:t>
            </a:r>
            <a:r>
              <a:rPr lang="en-US" sz="1600" b="1" dirty="0"/>
              <a:t> </a:t>
            </a:r>
            <a:r>
              <a:rPr lang="en-US" sz="1600" b="1" dirty="0" err="1"/>
              <a:t>Katkı</a:t>
            </a:r>
            <a:r>
              <a:rPr lang="en-US" sz="1600" b="1" dirty="0"/>
              <a:t> </a:t>
            </a:r>
            <a:r>
              <a:rPr lang="en-US" sz="1600" dirty="0" err="1"/>
              <a:t>başlıklı</a:t>
            </a:r>
            <a:r>
              <a:rPr lang="en-US" sz="1600" dirty="0"/>
              <a:t> </a:t>
            </a:r>
            <a:r>
              <a:rPr lang="en-US" sz="1600" dirty="0" err="1"/>
              <a:t>projenin</a:t>
            </a:r>
            <a:r>
              <a:rPr lang="en-US" sz="1600" dirty="0"/>
              <a:t> her </a:t>
            </a:r>
            <a:r>
              <a:rPr lang="en-US" sz="1600" dirty="0" err="1"/>
              <a:t>aşamasında</a:t>
            </a:r>
            <a:r>
              <a:rPr lang="en-US" sz="1600" dirty="0"/>
              <a:t> </a:t>
            </a:r>
            <a:r>
              <a:rPr lang="en-US" sz="1600" dirty="0" err="1"/>
              <a:t>başarı</a:t>
            </a:r>
            <a:r>
              <a:rPr lang="en-US" sz="1600" dirty="0"/>
              <a:t> </a:t>
            </a:r>
            <a:r>
              <a:rPr lang="en-US" sz="1600" dirty="0" err="1"/>
              <a:t>elde</a:t>
            </a:r>
            <a:r>
              <a:rPr lang="en-US" sz="1600" dirty="0"/>
              <a:t> </a:t>
            </a:r>
            <a:r>
              <a:rPr lang="en-US" sz="1600" dirty="0" err="1"/>
              <a:t>etmiştir</a:t>
            </a:r>
            <a:r>
              <a:rPr lang="en-US" sz="1600" dirty="0"/>
              <a:t>.  </a:t>
            </a:r>
            <a:r>
              <a:rPr lang="en-US" sz="1600" dirty="0" err="1"/>
              <a:t>Buradan</a:t>
            </a:r>
            <a:r>
              <a:rPr lang="en-US" sz="1600" dirty="0"/>
              <a:t> </a:t>
            </a:r>
            <a:r>
              <a:rPr lang="en-US" sz="1600" dirty="0" err="1"/>
              <a:t>yola</a:t>
            </a:r>
            <a:r>
              <a:rPr lang="en-US" sz="1600" dirty="0"/>
              <a:t> </a:t>
            </a:r>
            <a:r>
              <a:rPr lang="en-US" sz="1600" dirty="0" err="1"/>
              <a:t>çıkıldığında</a:t>
            </a:r>
            <a:r>
              <a:rPr lang="en-US" sz="1600" dirty="0"/>
              <a:t> </a:t>
            </a:r>
            <a:r>
              <a:rPr lang="en-US" sz="1600" dirty="0" err="1"/>
              <a:t>kuruluşun</a:t>
            </a:r>
            <a:r>
              <a:rPr lang="en-US" sz="1600" dirty="0"/>
              <a:t> </a:t>
            </a:r>
            <a:r>
              <a:rPr lang="en-US" sz="1600" dirty="0" err="1"/>
              <a:t>ve</a:t>
            </a:r>
            <a:r>
              <a:rPr lang="en-US" sz="1600" dirty="0"/>
              <a:t> </a:t>
            </a:r>
            <a:r>
              <a:rPr lang="en-US" sz="1600" dirty="0" err="1"/>
              <a:t>destekleyenlerinin</a:t>
            </a:r>
            <a:r>
              <a:rPr lang="en-US" sz="1600" dirty="0"/>
              <a:t> </a:t>
            </a:r>
            <a:r>
              <a:rPr lang="en-US" sz="1600" dirty="0" err="1"/>
              <a:t>projenin</a:t>
            </a:r>
            <a:r>
              <a:rPr lang="en-US" sz="1600" dirty="0"/>
              <a:t> </a:t>
            </a:r>
            <a:r>
              <a:rPr lang="en-US" sz="1600" dirty="0" err="1"/>
              <a:t>gidişatı</a:t>
            </a:r>
            <a:r>
              <a:rPr lang="en-US" sz="1600" dirty="0"/>
              <a:t> </a:t>
            </a:r>
            <a:r>
              <a:rPr lang="en-US" sz="1600" dirty="0" err="1"/>
              <a:t>ile</a:t>
            </a:r>
            <a:r>
              <a:rPr lang="en-US" sz="1600" dirty="0"/>
              <a:t> </a:t>
            </a:r>
            <a:r>
              <a:rPr lang="en-US" sz="1600" dirty="0" err="1"/>
              <a:t>ilgili</a:t>
            </a:r>
            <a:r>
              <a:rPr lang="en-US" sz="1600" dirty="0"/>
              <a:t> </a:t>
            </a:r>
            <a:r>
              <a:rPr lang="en-US" sz="1600" dirty="0" err="1"/>
              <a:t>profesyonelce</a:t>
            </a:r>
            <a:r>
              <a:rPr lang="en-US" sz="1600" dirty="0"/>
              <a:t> </a:t>
            </a:r>
            <a:r>
              <a:rPr lang="en-US" sz="1600" dirty="0" err="1"/>
              <a:t>yol</a:t>
            </a:r>
            <a:r>
              <a:rPr lang="en-US" sz="1600" dirty="0"/>
              <a:t> </a:t>
            </a:r>
            <a:r>
              <a:rPr lang="en-US" sz="1600" dirty="0" err="1"/>
              <a:t>izleyeceği</a:t>
            </a:r>
            <a:r>
              <a:rPr lang="en-US" sz="1600" dirty="0"/>
              <a:t> </a:t>
            </a:r>
            <a:r>
              <a:rPr lang="en-US" sz="1600" dirty="0" err="1"/>
              <a:t>anlaşılabilmektedir</a:t>
            </a:r>
            <a:r>
              <a:rPr lang="en-US" sz="1600" dirty="0"/>
              <a:t>. </a:t>
            </a:r>
            <a:endParaRPr lang="en-US" altLang="tr-TR" sz="1600" dirty="0"/>
          </a:p>
          <a:p>
            <a:endParaRPr lang="tr-TR" dirty="0"/>
          </a:p>
        </p:txBody>
      </p:sp>
      <p:pic>
        <p:nvPicPr>
          <p:cNvPr id="16" name="Resi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070" y="3819237"/>
            <a:ext cx="3901146" cy="2850123"/>
          </a:xfrm>
          <a:prstGeom prst="rect">
            <a:avLst/>
          </a:prstGeom>
        </p:spPr>
      </p:pic>
      <p:sp>
        <p:nvSpPr>
          <p:cNvPr id="17" name="object 12"/>
          <p:cNvSpPr/>
          <p:nvPr/>
        </p:nvSpPr>
        <p:spPr>
          <a:xfrm>
            <a:off x="7701316" y="5548786"/>
            <a:ext cx="1407198" cy="1303464"/>
          </a:xfrm>
          <a:prstGeom prst="rect">
            <a:avLst/>
          </a:prstGeom>
          <a:blipFill>
            <a:blip r:embed="rId3" cstate="print"/>
            <a:stretch>
              <a:fillRect/>
            </a:stretch>
          </a:blipFill>
        </p:spPr>
        <p:txBody>
          <a:bodyPr wrap="square" lIns="0" tIns="0" rIns="0" bIns="0" rtlCol="0"/>
          <a:lstStyle/>
          <a:p>
            <a:endParaRPr/>
          </a:p>
        </p:txBody>
      </p:sp>
      <p:pic>
        <p:nvPicPr>
          <p:cNvPr id="19" name="Resi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4" y="5632204"/>
            <a:ext cx="967016" cy="1225795"/>
          </a:xfrm>
          <a:prstGeom prst="rect">
            <a:avLst/>
          </a:prstGeom>
        </p:spPr>
      </p:pic>
      <p:sp>
        <p:nvSpPr>
          <p:cNvPr id="21" name="object 15"/>
          <p:cNvSpPr/>
          <p:nvPr/>
        </p:nvSpPr>
        <p:spPr>
          <a:xfrm rot="5400000">
            <a:off x="534761" y="-534763"/>
            <a:ext cx="1268760" cy="2338285"/>
          </a:xfrm>
          <a:prstGeom prst="rect">
            <a:avLst/>
          </a:prstGeom>
          <a:blipFill dpi="0" rotWithShape="1">
            <a:blip r:embed="rId5" cstate="print">
              <a:alphaModFix amt="50000"/>
            </a:blip>
            <a:srcRect/>
            <a:stretch>
              <a:fillRect/>
            </a:stretch>
          </a:blipFill>
          <a:effectLst>
            <a:outerShdw blurRad="50800" dist="50800" dir="5400000" algn="ctr" rotWithShape="0">
              <a:srgbClr val="C00000"/>
            </a:outerShdw>
          </a:effectLst>
        </p:spPr>
        <p:txBody>
          <a:bodyPr wrap="square" lIns="0" tIns="0" rIns="0" bIns="0" rtlCol="0"/>
          <a:lstStyle/>
          <a:p>
            <a:endParaRPr/>
          </a:p>
        </p:txBody>
      </p:sp>
      <p:sp>
        <p:nvSpPr>
          <p:cNvPr id="22" name="object 15"/>
          <p:cNvSpPr/>
          <p:nvPr/>
        </p:nvSpPr>
        <p:spPr>
          <a:xfrm rot="10800000">
            <a:off x="7875240" y="0"/>
            <a:ext cx="1268760" cy="2338285"/>
          </a:xfrm>
          <a:prstGeom prst="rect">
            <a:avLst/>
          </a:prstGeom>
          <a:blipFill dpi="0" rotWithShape="1">
            <a:blip r:embed="rId5" cstate="print">
              <a:alphaModFix amt="50000"/>
            </a:blip>
            <a:srcRect/>
            <a:stretch>
              <a:fillRect/>
            </a:stretch>
          </a:blipFill>
          <a:effectLst>
            <a:outerShdw blurRad="50800" dist="50800" dir="5400000" algn="ctr" rotWithShape="0">
              <a:srgbClr val="C00000"/>
            </a:outerShdw>
          </a:effectLst>
        </p:spPr>
        <p:txBody>
          <a:bodyPr wrap="square" lIns="0" tIns="0" rIns="0" bIns="0" rtlCol="0"/>
          <a:lstStyle/>
          <a:p>
            <a:endParaRPr/>
          </a:p>
        </p:txBody>
      </p:sp>
    </p:spTree>
    <p:extLst>
      <p:ext uri="{BB962C8B-B14F-4D97-AF65-F5344CB8AC3E}">
        <p14:creationId xmlns:p14="http://schemas.microsoft.com/office/powerpoint/2010/main" val="5196330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3847"/>
            <a:ext cx="5929038" cy="6854153"/>
          </a:xfrm>
          <a:custGeom>
            <a:avLst/>
            <a:gdLst/>
            <a:ahLst/>
            <a:cxnLst/>
            <a:rect l="l" t="t" r="r" b="b"/>
            <a:pathLst>
              <a:path w="5850255" h="7920355">
                <a:moveTo>
                  <a:pt x="5850001" y="0"/>
                </a:moveTo>
                <a:lnTo>
                  <a:pt x="0" y="0"/>
                </a:lnTo>
                <a:lnTo>
                  <a:pt x="0" y="7919999"/>
                </a:lnTo>
                <a:lnTo>
                  <a:pt x="4560633" y="7919999"/>
                </a:lnTo>
                <a:lnTo>
                  <a:pt x="5850001" y="0"/>
                </a:lnTo>
                <a:close/>
              </a:path>
            </a:pathLst>
          </a:custGeom>
          <a:solidFill>
            <a:schemeClr val="accent6">
              <a:lumMod val="20000"/>
              <a:lumOff val="80000"/>
            </a:schemeClr>
          </a:solidFill>
          <a:effectLst>
            <a:outerShdw blurRad="50800" dist="50800" dir="5400000" algn="ctr" rotWithShape="0">
              <a:schemeClr val="accent6">
                <a:lumMod val="40000"/>
                <a:lumOff val="60000"/>
              </a:schemeClr>
            </a:outerShdw>
          </a:effectLst>
        </p:spPr>
        <p:txBody>
          <a:bodyPr wrap="square" lIns="0" tIns="0" rIns="0" bIns="0" rtlCol="0"/>
          <a:lstStyle/>
          <a:p>
            <a:endParaRPr sz="1558"/>
          </a:p>
        </p:txBody>
      </p:sp>
      <p:sp>
        <p:nvSpPr>
          <p:cNvPr id="5" name="object 3"/>
          <p:cNvSpPr/>
          <p:nvPr/>
        </p:nvSpPr>
        <p:spPr>
          <a:xfrm>
            <a:off x="0" y="1"/>
            <a:ext cx="8007464" cy="1122422"/>
          </a:xfrm>
          <a:custGeom>
            <a:avLst/>
            <a:gdLst/>
            <a:ahLst/>
            <a:cxnLst/>
            <a:rect l="l" t="t" r="r" b="b"/>
            <a:pathLst>
              <a:path w="7812405" h="1991995">
                <a:moveTo>
                  <a:pt x="7811998" y="0"/>
                </a:moveTo>
                <a:lnTo>
                  <a:pt x="0" y="0"/>
                </a:lnTo>
                <a:lnTo>
                  <a:pt x="0" y="1991652"/>
                </a:lnTo>
                <a:lnTo>
                  <a:pt x="7641005" y="1991652"/>
                </a:lnTo>
                <a:lnTo>
                  <a:pt x="7739861" y="1988980"/>
                </a:lnTo>
                <a:lnTo>
                  <a:pt x="7790624" y="1970276"/>
                </a:lnTo>
                <a:lnTo>
                  <a:pt x="7809326" y="1919509"/>
                </a:lnTo>
                <a:lnTo>
                  <a:pt x="7811998" y="1820646"/>
                </a:lnTo>
                <a:lnTo>
                  <a:pt x="7811998" y="0"/>
                </a:lnTo>
                <a:close/>
              </a:path>
            </a:pathLst>
          </a:custGeom>
          <a:solidFill>
            <a:schemeClr val="accent6">
              <a:lumMod val="60000"/>
              <a:lumOff val="40000"/>
            </a:schemeClr>
          </a:solidFill>
        </p:spPr>
        <p:txBody>
          <a:bodyPr wrap="square" lIns="0" tIns="0" rIns="0" bIns="0" rtlCol="0"/>
          <a:lstStyle/>
          <a:p>
            <a:endParaRPr sz="1558" dirty="0"/>
          </a:p>
        </p:txBody>
      </p:sp>
      <p:sp>
        <p:nvSpPr>
          <p:cNvPr id="6" name="Metin kutusu 5"/>
          <p:cNvSpPr txBox="1"/>
          <p:nvPr/>
        </p:nvSpPr>
        <p:spPr>
          <a:xfrm>
            <a:off x="-25798" y="1354703"/>
            <a:ext cx="5328592" cy="3570208"/>
          </a:xfrm>
          <a:prstGeom prst="rect">
            <a:avLst/>
          </a:prstGeom>
          <a:noFill/>
        </p:spPr>
        <p:txBody>
          <a:bodyPr wrap="square" rtlCol="0">
            <a:spAutoFit/>
          </a:bodyPr>
          <a:lstStyle/>
          <a:p>
            <a:pPr algn="ctr"/>
            <a:r>
              <a:rPr lang="tr-TR" dirty="0" smtClean="0">
                <a:solidFill>
                  <a:schemeClr val="accent6"/>
                </a:solidFill>
                <a:effectLst>
                  <a:outerShdw blurRad="50800" dist="38100" dir="5400000" algn="t" rotWithShape="0">
                    <a:prstClr val="black">
                      <a:alpha val="40000"/>
                    </a:prstClr>
                  </a:outerShdw>
                </a:effectLst>
                <a:latin typeface="Trebuchet MS" pitchFamily="34" charset="0"/>
              </a:rPr>
              <a:t>Avrupa </a:t>
            </a:r>
            <a:r>
              <a:rPr lang="tr-TR" dirty="0">
                <a:solidFill>
                  <a:schemeClr val="accent6"/>
                </a:solidFill>
                <a:effectLst>
                  <a:outerShdw blurRad="50800" dist="38100" dir="5400000" algn="t" rotWithShape="0">
                    <a:prstClr val="black">
                      <a:alpha val="40000"/>
                    </a:prstClr>
                  </a:outerShdw>
                </a:effectLst>
                <a:latin typeface="Trebuchet MS" pitchFamily="34" charset="0"/>
              </a:rPr>
              <a:t>Birliği ve Türkiye Cumhuriyeti </a:t>
            </a:r>
            <a:r>
              <a:rPr lang="tr-TR" sz="1600" dirty="0">
                <a:solidFill>
                  <a:schemeClr val="bg2">
                    <a:lumMod val="10000"/>
                  </a:schemeClr>
                </a:solidFill>
                <a:effectLst>
                  <a:outerShdw blurRad="50800" dist="38100" dir="5400000" algn="t" rotWithShape="0">
                    <a:prstClr val="black">
                      <a:alpha val="40000"/>
                    </a:prstClr>
                  </a:outerShdw>
                </a:effectLst>
                <a:latin typeface="Trebuchet MS" pitchFamily="34" charset="0"/>
              </a:rPr>
              <a:t>tarafından finanse edilen,</a:t>
            </a:r>
            <a:r>
              <a:rPr lang="tr-TR" sz="1600" dirty="0">
                <a:solidFill>
                  <a:schemeClr val="accent6"/>
                </a:solidFill>
                <a:effectLst>
                  <a:outerShdw blurRad="50800" dist="38100" dir="5400000" algn="t" rotWithShape="0">
                    <a:prstClr val="black">
                      <a:alpha val="40000"/>
                    </a:prstClr>
                  </a:outerShdw>
                </a:effectLst>
                <a:latin typeface="Trebuchet MS" pitchFamily="34" charset="0"/>
              </a:rPr>
              <a:t> Türkiye Sağlık Turizmi Derneği’nin </a:t>
            </a:r>
            <a:r>
              <a:rPr lang="tr-TR" sz="1600" dirty="0">
                <a:solidFill>
                  <a:schemeClr val="bg2">
                    <a:lumMod val="10000"/>
                  </a:schemeClr>
                </a:solidFill>
                <a:effectLst>
                  <a:outerShdw blurRad="50800" dist="38100" dir="5400000" algn="t" rotWithShape="0">
                    <a:prstClr val="black">
                      <a:alpha val="40000"/>
                    </a:prstClr>
                  </a:outerShdw>
                </a:effectLst>
                <a:latin typeface="Trebuchet MS" pitchFamily="34" charset="0"/>
              </a:rPr>
              <a:t>geliştirdiği ve </a:t>
            </a:r>
            <a:r>
              <a:rPr lang="tr-TR" sz="1600" dirty="0">
                <a:solidFill>
                  <a:schemeClr val="accent6"/>
                </a:solidFill>
                <a:effectLst>
                  <a:outerShdw blurRad="50800" dist="38100" dir="5400000" algn="t" rotWithShape="0">
                    <a:prstClr val="black">
                      <a:alpha val="40000"/>
                    </a:prstClr>
                  </a:outerShdw>
                </a:effectLst>
                <a:latin typeface="Trebuchet MS" pitchFamily="34" charset="0"/>
              </a:rPr>
              <a:t>Afyon Kocatepe Üniversitesi Turizm Fakültesi’nin </a:t>
            </a:r>
            <a:r>
              <a:rPr lang="tr-TR" sz="1600" dirty="0">
                <a:solidFill>
                  <a:schemeClr val="bg2">
                    <a:lumMod val="10000"/>
                  </a:schemeClr>
                </a:solidFill>
                <a:effectLst>
                  <a:outerShdw blurRad="50800" dist="38100" dir="5400000" algn="t" rotWithShape="0">
                    <a:prstClr val="black">
                      <a:alpha val="40000"/>
                    </a:prstClr>
                  </a:outerShdw>
                </a:effectLst>
                <a:latin typeface="Trebuchet MS" pitchFamily="34" charset="0"/>
              </a:rPr>
              <a:t>katılım ve çalışmaları ile destek vererek hayata geçirilecek olan</a:t>
            </a:r>
            <a:r>
              <a:rPr lang="tr-TR" sz="1600" dirty="0" smtClean="0">
                <a:solidFill>
                  <a:schemeClr val="bg2">
                    <a:lumMod val="10000"/>
                  </a:schemeClr>
                </a:solidFill>
                <a:effectLst>
                  <a:outerShdw blurRad="50800" dist="38100" dir="5400000" algn="t" rotWithShape="0">
                    <a:prstClr val="black">
                      <a:alpha val="40000"/>
                    </a:prstClr>
                  </a:outerShdw>
                </a:effectLst>
                <a:latin typeface="Trebuchet MS" pitchFamily="34" charset="0"/>
              </a:rPr>
              <a:t>;</a:t>
            </a:r>
          </a:p>
          <a:p>
            <a:pPr algn="ctr"/>
            <a:endParaRPr lang="tr-TR" dirty="0" smtClean="0">
              <a:solidFill>
                <a:schemeClr val="tx1">
                  <a:lumMod val="65000"/>
                  <a:lumOff val="35000"/>
                </a:schemeClr>
              </a:solidFill>
              <a:latin typeface="Calibri" pitchFamily="34" charset="0"/>
            </a:endParaRPr>
          </a:p>
          <a:p>
            <a:pPr algn="ctr"/>
            <a:endParaRPr lang="tr-TR" dirty="0" smtClean="0">
              <a:solidFill>
                <a:schemeClr val="tx1">
                  <a:lumMod val="65000"/>
                  <a:lumOff val="35000"/>
                </a:schemeClr>
              </a:solidFill>
              <a:latin typeface="Calibri" pitchFamily="34" charset="0"/>
            </a:endParaRPr>
          </a:p>
          <a:p>
            <a:pPr algn="ctr"/>
            <a:r>
              <a:rPr lang="tr-TR" b="1" dirty="0" smtClean="0">
                <a:effectLst>
                  <a:outerShdw blurRad="38100" dist="38100" dir="2700000" algn="tl">
                    <a:srgbClr val="000000">
                      <a:alpha val="43137"/>
                    </a:srgbClr>
                  </a:outerShdw>
                </a:effectLst>
                <a:latin typeface="Calibri" pitchFamily="34" charset="0"/>
              </a:rPr>
              <a:t>Dezavantajlı </a:t>
            </a:r>
            <a:r>
              <a:rPr lang="tr-TR" b="1" dirty="0">
                <a:effectLst>
                  <a:outerShdw blurRad="38100" dist="38100" dir="2700000" algn="tl">
                    <a:srgbClr val="000000">
                      <a:alpha val="43137"/>
                    </a:srgbClr>
                  </a:outerShdw>
                </a:effectLst>
                <a:latin typeface="Calibri" pitchFamily="34" charset="0"/>
              </a:rPr>
              <a:t>Kişilerin Sosyal Entegrasyonu ile İstihdam                 </a:t>
            </a:r>
            <a:br>
              <a:rPr lang="tr-TR" b="1" dirty="0">
                <a:effectLst>
                  <a:outerShdw blurRad="38100" dist="38100" dir="2700000" algn="tl">
                    <a:srgbClr val="000000">
                      <a:alpha val="43137"/>
                    </a:srgbClr>
                  </a:outerShdw>
                </a:effectLst>
                <a:latin typeface="Calibri" pitchFamily="34" charset="0"/>
              </a:rPr>
            </a:br>
            <a:r>
              <a:rPr lang="tr-TR" b="1" dirty="0">
                <a:effectLst>
                  <a:outerShdw blurRad="38100" dist="38100" dir="2700000" algn="tl">
                    <a:srgbClr val="000000">
                      <a:alpha val="43137"/>
                    </a:srgbClr>
                  </a:outerShdw>
                </a:effectLst>
                <a:latin typeface="Calibri" pitchFamily="34" charset="0"/>
              </a:rPr>
              <a:t>   Edilebilirliklerinin Geliştirilmesi Programı </a:t>
            </a:r>
            <a:endParaRPr lang="tr-TR" b="1" dirty="0" smtClean="0">
              <a:effectLst>
                <a:outerShdw blurRad="38100" dist="38100" dir="2700000" algn="tl">
                  <a:srgbClr val="000000">
                    <a:alpha val="43137"/>
                  </a:srgbClr>
                </a:outerShdw>
              </a:effectLst>
              <a:latin typeface="Calibri" pitchFamily="34" charset="0"/>
            </a:endParaRPr>
          </a:p>
          <a:p>
            <a:pPr algn="ctr"/>
            <a:r>
              <a:rPr lang="tr-TR" sz="2000" b="1" dirty="0" smtClean="0">
                <a:solidFill>
                  <a:schemeClr val="accent6">
                    <a:lumMod val="75000"/>
                  </a:schemeClr>
                </a:solidFill>
                <a:effectLst>
                  <a:outerShdw blurRad="38100" dist="38100" dir="2700000" algn="tl">
                    <a:srgbClr val="000000">
                      <a:alpha val="43137"/>
                    </a:srgbClr>
                  </a:outerShdw>
                </a:effectLst>
                <a:latin typeface="Calibri" pitchFamily="34" charset="0"/>
              </a:rPr>
              <a:t>«Engelsiz Sağlık Turizmi ile Yeni Hayatlar» </a:t>
            </a:r>
            <a:r>
              <a:rPr lang="tr-TR" b="1" dirty="0" smtClean="0">
                <a:effectLst>
                  <a:outerShdw blurRad="38100" dist="38100" dir="2700000" algn="tl">
                    <a:srgbClr val="000000">
                      <a:alpha val="43137"/>
                    </a:srgbClr>
                  </a:outerShdw>
                </a:effectLst>
                <a:latin typeface="Calibri" pitchFamily="34" charset="0"/>
              </a:rPr>
              <a:t>projesi</a:t>
            </a:r>
            <a:endParaRPr lang="tr-TR" b="1" dirty="0">
              <a:effectLst>
                <a:outerShdw blurRad="38100" dist="38100" dir="2700000" algn="tl">
                  <a:srgbClr val="000000">
                    <a:alpha val="43137"/>
                  </a:srgbClr>
                </a:outerShdw>
              </a:effectLst>
              <a:latin typeface="Calibri" pitchFamily="34" charset="0"/>
            </a:endParaRPr>
          </a:p>
          <a:p>
            <a:pPr algn="ctr"/>
            <a:r>
              <a:rPr lang="tr-TR" b="1" dirty="0">
                <a:effectLst>
                  <a:outerShdw blurRad="38100" dist="38100" dir="2700000" algn="tl">
                    <a:srgbClr val="000000">
                      <a:alpha val="43137"/>
                    </a:srgbClr>
                  </a:outerShdw>
                </a:effectLst>
                <a:latin typeface="Calibri" pitchFamily="34" charset="0"/>
              </a:rPr>
              <a:t>için vizyon ve işbirliklerine yönelik her türlü geri bildirim için bizimle iletişime geçebilirsiniz.</a:t>
            </a:r>
          </a:p>
          <a:p>
            <a:endParaRPr lang="tr-TR" dirty="0"/>
          </a:p>
        </p:txBody>
      </p:sp>
      <p:sp>
        <p:nvSpPr>
          <p:cNvPr id="7" name="Metin kutusu 6"/>
          <p:cNvSpPr txBox="1"/>
          <p:nvPr/>
        </p:nvSpPr>
        <p:spPr>
          <a:xfrm>
            <a:off x="395536" y="260648"/>
            <a:ext cx="7488832" cy="861774"/>
          </a:xfrm>
          <a:prstGeom prst="rect">
            <a:avLst/>
          </a:prstGeom>
          <a:noFill/>
        </p:spPr>
        <p:txBody>
          <a:bodyPr wrap="square" rtlCol="0">
            <a:spAutoFit/>
          </a:bodyPr>
          <a:lstStyle/>
          <a:p>
            <a:r>
              <a:rPr lang="tr-TR" sz="3200" b="1" dirty="0">
                <a:solidFill>
                  <a:schemeClr val="bg1"/>
                </a:solidFill>
                <a:effectLst>
                  <a:outerShdw blurRad="38100" dist="38100" dir="2700000" algn="tl">
                    <a:srgbClr val="000000">
                      <a:alpha val="43137"/>
                    </a:srgbClr>
                  </a:outerShdw>
                </a:effectLst>
                <a:latin typeface="Calibri" pitchFamily="34" charset="0"/>
              </a:rPr>
              <a:t>«Engelsiz Sağlık Turizmi ile Yeni Hayatlar»</a:t>
            </a:r>
          </a:p>
          <a:p>
            <a:endParaRPr lang="tr-TR" dirty="0"/>
          </a:p>
        </p:txBody>
      </p:sp>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26501" r="27806" b="45276"/>
          <a:stretch/>
        </p:blipFill>
        <p:spPr>
          <a:xfrm>
            <a:off x="7287876" y="4077072"/>
            <a:ext cx="1820628" cy="1205114"/>
          </a:xfrm>
          <a:prstGeom prst="rect">
            <a:avLst/>
          </a:prstGeom>
        </p:spPr>
      </p:pic>
      <p:sp>
        <p:nvSpPr>
          <p:cNvPr id="13" name="Metin kutusu 12"/>
          <p:cNvSpPr txBox="1"/>
          <p:nvPr/>
        </p:nvSpPr>
        <p:spPr>
          <a:xfrm>
            <a:off x="5226546" y="3990543"/>
            <a:ext cx="4458022" cy="2246769"/>
          </a:xfrm>
          <a:prstGeom prst="rect">
            <a:avLst/>
          </a:prstGeom>
          <a:noFill/>
        </p:spPr>
        <p:txBody>
          <a:bodyPr wrap="square" rtlCol="0">
            <a:spAutoFit/>
          </a:bodyPr>
          <a:lstStyle/>
          <a:p>
            <a:r>
              <a:rPr lang="nn-NO" sz="1400" b="1" dirty="0" smtClean="0"/>
              <a:t>Adres</a:t>
            </a:r>
            <a:r>
              <a:rPr lang="nn-NO" sz="1400" b="1" dirty="0"/>
              <a:t>: </a:t>
            </a:r>
            <a:r>
              <a:rPr lang="nn-NO" sz="1400" dirty="0"/>
              <a:t>Meşrutiyet Cad: No:46/24 </a:t>
            </a:r>
            <a:r>
              <a:rPr lang="nn-NO" sz="1400" dirty="0" smtClean="0"/>
              <a:t>Kızılay/ANKARA</a:t>
            </a:r>
            <a:endParaRPr lang="tr-TR" sz="1400" dirty="0" smtClean="0"/>
          </a:p>
          <a:p>
            <a:r>
              <a:rPr lang="de-DE" sz="1400" b="1" dirty="0" smtClean="0"/>
              <a:t>Tel    </a:t>
            </a:r>
            <a:r>
              <a:rPr lang="de-DE" sz="1400" b="1" dirty="0"/>
              <a:t>: </a:t>
            </a:r>
            <a:r>
              <a:rPr lang="de-DE" sz="1400" dirty="0"/>
              <a:t>(312) 431 64 17</a:t>
            </a:r>
          </a:p>
          <a:p>
            <a:r>
              <a:rPr lang="tr-TR" sz="1400" b="1" dirty="0" smtClean="0"/>
              <a:t>Faks : </a:t>
            </a:r>
            <a:r>
              <a:rPr lang="tr-TR" sz="1400" dirty="0" smtClean="0"/>
              <a:t>(312</a:t>
            </a:r>
            <a:r>
              <a:rPr lang="tr-TR" sz="1400" dirty="0"/>
              <a:t>) 431 66 </a:t>
            </a:r>
            <a:r>
              <a:rPr lang="tr-TR" sz="1400" dirty="0" smtClean="0"/>
              <a:t>49</a:t>
            </a:r>
          </a:p>
          <a:p>
            <a:endParaRPr lang="tr-TR" sz="1400" dirty="0"/>
          </a:p>
          <a:p>
            <a:r>
              <a:rPr lang="tr" sz="1400" dirty="0" smtClean="0">
                <a:hlinkClick r:id="rId3"/>
              </a:rPr>
              <a:t>www.yenihayatenstitusu.org</a:t>
            </a:r>
            <a:endParaRPr lang="tr" sz="1400" dirty="0" smtClean="0"/>
          </a:p>
          <a:p>
            <a:endParaRPr lang="tr" sz="1400" dirty="0" smtClean="0"/>
          </a:p>
          <a:p>
            <a:r>
              <a:rPr lang="tr-TR" sz="1400" u="sng" dirty="0" smtClean="0">
                <a:hlinkClick r:id="rId4"/>
              </a:rPr>
              <a:t>www.saglikturizmi.org.tr</a:t>
            </a:r>
            <a:endParaRPr lang="tr-TR" sz="1400" u="sng" dirty="0">
              <a:hlinkClick r:id="rId4"/>
            </a:endParaRPr>
          </a:p>
          <a:p>
            <a:r>
              <a:rPr lang="tr-TR" sz="1400" u="sng" dirty="0">
                <a:hlinkClick r:id="rId5"/>
              </a:rPr>
              <a:t>www.facebook.com/saglikturizmdernegi</a:t>
            </a:r>
            <a:r>
              <a:rPr lang="tr-TR" sz="1400" u="sng" dirty="0" smtClean="0">
                <a:hlinkClick r:id="rId5"/>
              </a:rPr>
              <a:t>/</a:t>
            </a:r>
            <a:endParaRPr lang="tr-TR" sz="1400" u="sng" dirty="0" smtClean="0"/>
          </a:p>
          <a:p>
            <a:r>
              <a:rPr lang="tr-TR" sz="1400" dirty="0" err="1" smtClean="0"/>
              <a:t>Twitter</a:t>
            </a:r>
            <a:r>
              <a:rPr lang="tr-TR" sz="1400" dirty="0" smtClean="0"/>
              <a:t> </a:t>
            </a:r>
            <a:r>
              <a:rPr lang="tr-TR" sz="1400" dirty="0"/>
              <a:t>: @</a:t>
            </a:r>
            <a:r>
              <a:rPr lang="tr-TR" sz="1400" dirty="0" err="1"/>
              <a:t>TrSaglikTurizmi</a:t>
            </a:r>
            <a:endParaRPr lang="tr-TR" sz="1400" dirty="0"/>
          </a:p>
          <a:p>
            <a:endParaRPr lang="tr-TR" sz="1400" dirty="0"/>
          </a:p>
        </p:txBody>
      </p:sp>
      <p:pic>
        <p:nvPicPr>
          <p:cNvPr id="14" name="Resim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6072" y="2132856"/>
            <a:ext cx="2211392" cy="1423903"/>
          </a:xfrm>
          <a:prstGeom prst="rect">
            <a:avLst/>
          </a:prstGeom>
        </p:spPr>
      </p:pic>
      <p:sp>
        <p:nvSpPr>
          <p:cNvPr id="15" name="Metin kutusu 14"/>
          <p:cNvSpPr txBox="1"/>
          <p:nvPr/>
        </p:nvSpPr>
        <p:spPr>
          <a:xfrm>
            <a:off x="107504" y="6362051"/>
            <a:ext cx="8856984" cy="707886"/>
          </a:xfrm>
          <a:prstGeom prst="rect">
            <a:avLst/>
          </a:prstGeom>
          <a:noFill/>
        </p:spPr>
        <p:txBody>
          <a:bodyPr wrap="square" rtlCol="0">
            <a:spAutoFit/>
          </a:bodyPr>
          <a:lstStyle/>
          <a:p>
            <a:pPr algn="ctr"/>
            <a:r>
              <a:rPr lang="tr-TR" sz="1100" dirty="0">
                <a:latin typeface="Calibri" panose="020F0502020204030204" pitchFamily="34" charset="0"/>
                <a:cs typeface="Arial" panose="020B0604020202020204" pitchFamily="34" charset="0"/>
              </a:rPr>
              <a:t>Bu yayın Avrupa Birliği’nin mali katkısı ile hazırlanmıştır. Bu yayın içeriğinden yalnızca Türkiye Sağlık Turizmi Derneği sorumludur ve bu içerik hiçbir şekilde Avrupa Birliği’nin görüş ve tutumunu yansıtmamaktadır.</a:t>
            </a:r>
          </a:p>
          <a:p>
            <a:pPr algn="ctr"/>
            <a:endParaRPr lang="tr-TR" dirty="0"/>
          </a:p>
        </p:txBody>
      </p:sp>
      <p:sp>
        <p:nvSpPr>
          <p:cNvPr id="2" name="Metin kutusu 1"/>
          <p:cNvSpPr txBox="1"/>
          <p:nvPr/>
        </p:nvSpPr>
        <p:spPr>
          <a:xfrm>
            <a:off x="611560" y="4980947"/>
            <a:ext cx="3816424" cy="1200329"/>
          </a:xfrm>
          <a:prstGeom prst="rect">
            <a:avLst/>
          </a:prstGeom>
          <a:noFill/>
        </p:spPr>
        <p:txBody>
          <a:bodyPr wrap="square" rtlCol="0">
            <a:spAutoFit/>
          </a:bodyPr>
          <a:lstStyle/>
          <a:p>
            <a:pPr algn="ctr"/>
            <a:r>
              <a:rPr lang="tr-TR" b="1" dirty="0" smtClean="0">
                <a:solidFill>
                  <a:srgbClr val="FF0000"/>
                </a:solidFill>
                <a:effectLst>
                  <a:outerShdw blurRad="38100" dist="38100" dir="2700000" algn="tl">
                    <a:srgbClr val="000000">
                      <a:alpha val="43137"/>
                    </a:srgbClr>
                  </a:outerShdw>
                </a:effectLst>
              </a:rPr>
              <a:t>…TEŞEKKÜRLER…</a:t>
            </a:r>
          </a:p>
          <a:p>
            <a:pPr algn="ctr"/>
            <a:endParaRPr lang="tr-TR" b="1" dirty="0" smtClean="0">
              <a:solidFill>
                <a:srgbClr val="FF0000"/>
              </a:solidFill>
              <a:effectLst>
                <a:outerShdw blurRad="38100" dist="38100" dir="2700000" algn="tl">
                  <a:srgbClr val="000000">
                    <a:alpha val="43137"/>
                  </a:srgbClr>
                </a:outerShdw>
              </a:effectLst>
            </a:endParaRPr>
          </a:p>
          <a:p>
            <a:pPr algn="ctr"/>
            <a:r>
              <a:rPr lang="tr-TR" b="1" dirty="0" smtClean="0">
                <a:solidFill>
                  <a:srgbClr val="FF0000"/>
                </a:solidFill>
                <a:effectLst>
                  <a:outerShdw blurRad="38100" dist="38100" dir="2700000" algn="tl">
                    <a:srgbClr val="000000">
                      <a:alpha val="43137"/>
                    </a:srgbClr>
                  </a:outerShdw>
                </a:effectLst>
              </a:rPr>
              <a:t>DUYGU ESHİKUMO</a:t>
            </a:r>
          </a:p>
          <a:p>
            <a:pPr algn="ctr"/>
            <a:r>
              <a:rPr lang="tr-TR" b="1" smtClean="0">
                <a:solidFill>
                  <a:srgbClr val="FF0000"/>
                </a:solidFill>
                <a:effectLst>
                  <a:outerShdw blurRad="38100" dist="38100" dir="2700000" algn="tl">
                    <a:srgbClr val="000000">
                      <a:alpha val="43137"/>
                    </a:srgbClr>
                  </a:outerShdw>
                </a:effectLst>
              </a:rPr>
              <a:t>PROJE EĞİTİM </a:t>
            </a:r>
            <a:r>
              <a:rPr lang="tr-TR" b="1" dirty="0" smtClean="0">
                <a:solidFill>
                  <a:srgbClr val="FF0000"/>
                </a:solidFill>
                <a:effectLst>
                  <a:outerShdw blurRad="38100" dist="38100" dir="2700000" algn="tl">
                    <a:srgbClr val="000000">
                      <a:alpha val="43137"/>
                    </a:srgbClr>
                  </a:outerShdw>
                </a:effectLst>
              </a:rPr>
              <a:t>VE STAJ DİREKTÖRÜ</a:t>
            </a:r>
            <a:endParaRPr lang="tr-T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2952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2457" y="0"/>
            <a:ext cx="6760735" cy="2321169"/>
          </a:xfrm>
          <a:custGeom>
            <a:avLst/>
            <a:gdLst/>
            <a:ahLst/>
            <a:cxnLst/>
            <a:rect l="l" t="t" r="r" b="b"/>
            <a:pathLst>
              <a:path w="7812405" h="2682240">
                <a:moveTo>
                  <a:pt x="0" y="2681998"/>
                </a:moveTo>
                <a:lnTo>
                  <a:pt x="7811998" y="2681998"/>
                </a:lnTo>
                <a:lnTo>
                  <a:pt x="7811998" y="0"/>
                </a:lnTo>
                <a:lnTo>
                  <a:pt x="0" y="0"/>
                </a:lnTo>
                <a:lnTo>
                  <a:pt x="0" y="2681998"/>
                </a:lnTo>
                <a:close/>
              </a:path>
            </a:pathLst>
          </a:custGeom>
          <a:solidFill>
            <a:srgbClr val="000006"/>
          </a:solidFill>
        </p:spPr>
        <p:txBody>
          <a:bodyPr wrap="square" lIns="0" tIns="0" rIns="0" bIns="0" rtlCol="0"/>
          <a:lstStyle/>
          <a:p>
            <a:endParaRPr sz="1558"/>
          </a:p>
        </p:txBody>
      </p:sp>
      <p:sp>
        <p:nvSpPr>
          <p:cNvPr id="3" name="object 3"/>
          <p:cNvSpPr/>
          <p:nvPr/>
        </p:nvSpPr>
        <p:spPr>
          <a:xfrm>
            <a:off x="7641307" y="3894224"/>
            <a:ext cx="311577" cy="2685500"/>
          </a:xfrm>
          <a:custGeom>
            <a:avLst/>
            <a:gdLst/>
            <a:ahLst/>
            <a:cxnLst/>
            <a:rect l="l" t="t" r="r" b="b"/>
            <a:pathLst>
              <a:path w="360045" h="3103245">
                <a:moveTo>
                  <a:pt x="0" y="3103156"/>
                </a:moveTo>
                <a:lnTo>
                  <a:pt x="359994" y="3103156"/>
                </a:lnTo>
                <a:lnTo>
                  <a:pt x="359994" y="0"/>
                </a:lnTo>
                <a:lnTo>
                  <a:pt x="0" y="0"/>
                </a:lnTo>
                <a:lnTo>
                  <a:pt x="0" y="3103156"/>
                </a:lnTo>
                <a:close/>
              </a:path>
            </a:pathLst>
          </a:custGeom>
          <a:solidFill>
            <a:srgbClr val="000006"/>
          </a:solidFill>
        </p:spPr>
        <p:txBody>
          <a:bodyPr wrap="square" lIns="0" tIns="0" rIns="0" bIns="0" rtlCol="0"/>
          <a:lstStyle/>
          <a:p>
            <a:endParaRPr sz="1558"/>
          </a:p>
        </p:txBody>
      </p:sp>
      <p:sp>
        <p:nvSpPr>
          <p:cNvPr id="4" name="object 4"/>
          <p:cNvSpPr/>
          <p:nvPr/>
        </p:nvSpPr>
        <p:spPr>
          <a:xfrm>
            <a:off x="5548496" y="3894224"/>
            <a:ext cx="234645" cy="2685500"/>
          </a:xfrm>
          <a:custGeom>
            <a:avLst/>
            <a:gdLst/>
            <a:ahLst/>
            <a:cxnLst/>
            <a:rect l="l" t="t" r="r" b="b"/>
            <a:pathLst>
              <a:path w="271145" h="3103245">
                <a:moveTo>
                  <a:pt x="0" y="3103156"/>
                </a:moveTo>
                <a:lnTo>
                  <a:pt x="271056" y="3103156"/>
                </a:lnTo>
                <a:lnTo>
                  <a:pt x="271056" y="0"/>
                </a:lnTo>
                <a:lnTo>
                  <a:pt x="0" y="0"/>
                </a:lnTo>
                <a:lnTo>
                  <a:pt x="0" y="3103156"/>
                </a:lnTo>
                <a:close/>
              </a:path>
            </a:pathLst>
          </a:custGeom>
          <a:solidFill>
            <a:srgbClr val="000006"/>
          </a:solidFill>
        </p:spPr>
        <p:txBody>
          <a:bodyPr wrap="square" lIns="0" tIns="0" rIns="0" bIns="0" rtlCol="0"/>
          <a:lstStyle/>
          <a:p>
            <a:endParaRPr sz="1558"/>
          </a:p>
        </p:txBody>
      </p:sp>
      <p:sp>
        <p:nvSpPr>
          <p:cNvPr id="5" name="object 5"/>
          <p:cNvSpPr/>
          <p:nvPr/>
        </p:nvSpPr>
        <p:spPr>
          <a:xfrm>
            <a:off x="3455696" y="3894224"/>
            <a:ext cx="234645" cy="2685500"/>
          </a:xfrm>
          <a:custGeom>
            <a:avLst/>
            <a:gdLst/>
            <a:ahLst/>
            <a:cxnLst/>
            <a:rect l="l" t="t" r="r" b="b"/>
            <a:pathLst>
              <a:path w="271144" h="3103245">
                <a:moveTo>
                  <a:pt x="0" y="3103156"/>
                </a:moveTo>
                <a:lnTo>
                  <a:pt x="271043" y="3103156"/>
                </a:lnTo>
                <a:lnTo>
                  <a:pt x="271043" y="0"/>
                </a:lnTo>
                <a:lnTo>
                  <a:pt x="0" y="0"/>
                </a:lnTo>
                <a:lnTo>
                  <a:pt x="0" y="3103156"/>
                </a:lnTo>
                <a:close/>
              </a:path>
            </a:pathLst>
          </a:custGeom>
          <a:solidFill>
            <a:srgbClr val="000006"/>
          </a:solidFill>
        </p:spPr>
        <p:txBody>
          <a:bodyPr wrap="square" lIns="0" tIns="0" rIns="0" bIns="0" rtlCol="0"/>
          <a:lstStyle/>
          <a:p>
            <a:endParaRPr sz="1558"/>
          </a:p>
        </p:txBody>
      </p:sp>
      <p:sp>
        <p:nvSpPr>
          <p:cNvPr id="6" name="object 6"/>
          <p:cNvSpPr/>
          <p:nvPr/>
        </p:nvSpPr>
        <p:spPr>
          <a:xfrm>
            <a:off x="1192457" y="3894224"/>
            <a:ext cx="404996" cy="2685500"/>
          </a:xfrm>
          <a:custGeom>
            <a:avLst/>
            <a:gdLst/>
            <a:ahLst/>
            <a:cxnLst/>
            <a:rect l="l" t="t" r="r" b="b"/>
            <a:pathLst>
              <a:path w="467995" h="3103245">
                <a:moveTo>
                  <a:pt x="0" y="3103156"/>
                </a:moveTo>
                <a:lnTo>
                  <a:pt x="467995" y="3103156"/>
                </a:lnTo>
                <a:lnTo>
                  <a:pt x="467995" y="0"/>
                </a:lnTo>
                <a:lnTo>
                  <a:pt x="0" y="0"/>
                </a:lnTo>
                <a:lnTo>
                  <a:pt x="0" y="3103156"/>
                </a:lnTo>
                <a:close/>
              </a:path>
            </a:pathLst>
          </a:custGeom>
          <a:solidFill>
            <a:srgbClr val="000006"/>
          </a:solidFill>
        </p:spPr>
        <p:txBody>
          <a:bodyPr wrap="square" lIns="0" tIns="0" rIns="0" bIns="0" rtlCol="0"/>
          <a:lstStyle/>
          <a:p>
            <a:endParaRPr sz="1558"/>
          </a:p>
        </p:txBody>
      </p:sp>
      <p:sp>
        <p:nvSpPr>
          <p:cNvPr id="7" name="object 7"/>
          <p:cNvSpPr/>
          <p:nvPr/>
        </p:nvSpPr>
        <p:spPr>
          <a:xfrm>
            <a:off x="1597452" y="1"/>
            <a:ext cx="1858474" cy="1255651"/>
          </a:xfrm>
          <a:custGeom>
            <a:avLst/>
            <a:gdLst/>
            <a:ahLst/>
            <a:cxnLst/>
            <a:rect l="l" t="t" r="r" b="b"/>
            <a:pathLst>
              <a:path w="2147570" h="1450975">
                <a:moveTo>
                  <a:pt x="0" y="1450898"/>
                </a:moveTo>
                <a:lnTo>
                  <a:pt x="2147303" y="1450898"/>
                </a:lnTo>
                <a:lnTo>
                  <a:pt x="2147303" y="0"/>
                </a:lnTo>
                <a:lnTo>
                  <a:pt x="0" y="0"/>
                </a:lnTo>
                <a:lnTo>
                  <a:pt x="0" y="1450898"/>
                </a:lnTo>
                <a:close/>
              </a:path>
            </a:pathLst>
          </a:custGeom>
          <a:solidFill>
            <a:srgbClr val="0054A4"/>
          </a:solidFill>
        </p:spPr>
        <p:txBody>
          <a:bodyPr wrap="square" lIns="0" tIns="0" rIns="0" bIns="0" rtlCol="0"/>
          <a:lstStyle/>
          <a:p>
            <a:endParaRPr sz="1558"/>
          </a:p>
        </p:txBody>
      </p:sp>
      <p:sp>
        <p:nvSpPr>
          <p:cNvPr id="8" name="object 8"/>
          <p:cNvSpPr/>
          <p:nvPr/>
        </p:nvSpPr>
        <p:spPr>
          <a:xfrm>
            <a:off x="3690263" y="1"/>
            <a:ext cx="1858474" cy="1255651"/>
          </a:xfrm>
          <a:custGeom>
            <a:avLst/>
            <a:gdLst/>
            <a:ahLst/>
            <a:cxnLst/>
            <a:rect l="l" t="t" r="r" b="b"/>
            <a:pathLst>
              <a:path w="2147570" h="1450975">
                <a:moveTo>
                  <a:pt x="0" y="1450898"/>
                </a:moveTo>
                <a:lnTo>
                  <a:pt x="2147303" y="1450898"/>
                </a:lnTo>
                <a:lnTo>
                  <a:pt x="2147303" y="0"/>
                </a:lnTo>
                <a:lnTo>
                  <a:pt x="0" y="0"/>
                </a:lnTo>
                <a:lnTo>
                  <a:pt x="0" y="1450898"/>
                </a:lnTo>
                <a:close/>
              </a:path>
            </a:pathLst>
          </a:custGeom>
          <a:solidFill>
            <a:srgbClr val="0054A4"/>
          </a:solidFill>
        </p:spPr>
        <p:txBody>
          <a:bodyPr wrap="square" lIns="0" tIns="0" rIns="0" bIns="0" rtlCol="0"/>
          <a:lstStyle/>
          <a:p>
            <a:endParaRPr sz="1558"/>
          </a:p>
        </p:txBody>
      </p:sp>
      <p:sp>
        <p:nvSpPr>
          <p:cNvPr id="9" name="object 9"/>
          <p:cNvSpPr/>
          <p:nvPr/>
        </p:nvSpPr>
        <p:spPr>
          <a:xfrm>
            <a:off x="5783063" y="1"/>
            <a:ext cx="1858474" cy="1255651"/>
          </a:xfrm>
          <a:custGeom>
            <a:avLst/>
            <a:gdLst/>
            <a:ahLst/>
            <a:cxnLst/>
            <a:rect l="l" t="t" r="r" b="b"/>
            <a:pathLst>
              <a:path w="2147570" h="1450975">
                <a:moveTo>
                  <a:pt x="0" y="1450898"/>
                </a:moveTo>
                <a:lnTo>
                  <a:pt x="2147303" y="1450898"/>
                </a:lnTo>
                <a:lnTo>
                  <a:pt x="2147303" y="0"/>
                </a:lnTo>
                <a:lnTo>
                  <a:pt x="0" y="0"/>
                </a:lnTo>
                <a:lnTo>
                  <a:pt x="0" y="1450898"/>
                </a:lnTo>
                <a:close/>
              </a:path>
            </a:pathLst>
          </a:custGeom>
          <a:solidFill>
            <a:srgbClr val="0054A4"/>
          </a:solidFill>
        </p:spPr>
        <p:txBody>
          <a:bodyPr wrap="square" lIns="0" tIns="0" rIns="0" bIns="0" rtlCol="0"/>
          <a:lstStyle/>
          <a:p>
            <a:endParaRPr sz="1558"/>
          </a:p>
        </p:txBody>
      </p:sp>
      <p:sp>
        <p:nvSpPr>
          <p:cNvPr id="10" name="object 10"/>
          <p:cNvSpPr/>
          <p:nvPr/>
        </p:nvSpPr>
        <p:spPr>
          <a:xfrm>
            <a:off x="1597452" y="2320960"/>
            <a:ext cx="1858474" cy="1573274"/>
          </a:xfrm>
          <a:custGeom>
            <a:avLst/>
            <a:gdLst/>
            <a:ahLst/>
            <a:cxnLst/>
            <a:rect l="l" t="t" r="r" b="b"/>
            <a:pathLst>
              <a:path w="2147570" h="1818004">
                <a:moveTo>
                  <a:pt x="0" y="1817992"/>
                </a:moveTo>
                <a:lnTo>
                  <a:pt x="2147303" y="1817992"/>
                </a:lnTo>
                <a:lnTo>
                  <a:pt x="2147303" y="0"/>
                </a:lnTo>
                <a:lnTo>
                  <a:pt x="0" y="0"/>
                </a:lnTo>
                <a:lnTo>
                  <a:pt x="0" y="1817992"/>
                </a:lnTo>
                <a:close/>
              </a:path>
            </a:pathLst>
          </a:custGeom>
          <a:solidFill>
            <a:srgbClr val="D74D3B"/>
          </a:solidFill>
        </p:spPr>
        <p:txBody>
          <a:bodyPr wrap="square" lIns="0" tIns="0" rIns="0" bIns="0" rtlCol="0"/>
          <a:lstStyle/>
          <a:p>
            <a:endParaRPr sz="1558"/>
          </a:p>
        </p:txBody>
      </p:sp>
      <p:sp>
        <p:nvSpPr>
          <p:cNvPr id="11" name="object 11"/>
          <p:cNvSpPr/>
          <p:nvPr/>
        </p:nvSpPr>
        <p:spPr>
          <a:xfrm>
            <a:off x="1597452" y="1838076"/>
            <a:ext cx="1858474" cy="483027"/>
          </a:xfrm>
          <a:custGeom>
            <a:avLst/>
            <a:gdLst/>
            <a:ahLst/>
            <a:cxnLst/>
            <a:rect l="l" t="t" r="r" b="b"/>
            <a:pathLst>
              <a:path w="2147570" h="558164">
                <a:moveTo>
                  <a:pt x="2147303" y="0"/>
                </a:moveTo>
                <a:lnTo>
                  <a:pt x="718540" y="0"/>
                </a:lnTo>
                <a:lnTo>
                  <a:pt x="718540" y="301675"/>
                </a:lnTo>
                <a:lnTo>
                  <a:pt x="714620" y="446713"/>
                </a:lnTo>
                <a:lnTo>
                  <a:pt x="687181" y="521192"/>
                </a:lnTo>
                <a:lnTo>
                  <a:pt x="612702" y="548631"/>
                </a:lnTo>
                <a:lnTo>
                  <a:pt x="467664" y="552551"/>
                </a:lnTo>
                <a:lnTo>
                  <a:pt x="0" y="552551"/>
                </a:lnTo>
                <a:lnTo>
                  <a:pt x="0" y="557999"/>
                </a:lnTo>
                <a:lnTo>
                  <a:pt x="2147303" y="557999"/>
                </a:lnTo>
                <a:lnTo>
                  <a:pt x="2147303" y="0"/>
                </a:lnTo>
                <a:close/>
              </a:path>
            </a:pathLst>
          </a:custGeom>
          <a:solidFill>
            <a:srgbClr val="AD362F"/>
          </a:solidFill>
        </p:spPr>
        <p:txBody>
          <a:bodyPr wrap="square" lIns="0" tIns="0" rIns="0" bIns="0" rtlCol="0"/>
          <a:lstStyle/>
          <a:p>
            <a:endParaRPr sz="1558"/>
          </a:p>
        </p:txBody>
      </p:sp>
      <p:sp>
        <p:nvSpPr>
          <p:cNvPr id="12" name="object 12"/>
          <p:cNvSpPr/>
          <p:nvPr/>
        </p:nvSpPr>
        <p:spPr>
          <a:xfrm>
            <a:off x="1597452" y="3894224"/>
            <a:ext cx="1858474" cy="2685500"/>
          </a:xfrm>
          <a:custGeom>
            <a:avLst/>
            <a:gdLst/>
            <a:ahLst/>
            <a:cxnLst/>
            <a:rect l="l" t="t" r="r" b="b"/>
            <a:pathLst>
              <a:path w="2147570" h="3103245">
                <a:moveTo>
                  <a:pt x="0" y="3103156"/>
                </a:moveTo>
                <a:lnTo>
                  <a:pt x="2147303" y="3103156"/>
                </a:lnTo>
                <a:lnTo>
                  <a:pt x="2147303" y="0"/>
                </a:lnTo>
                <a:lnTo>
                  <a:pt x="0" y="0"/>
                </a:lnTo>
                <a:lnTo>
                  <a:pt x="0" y="3103156"/>
                </a:lnTo>
                <a:close/>
              </a:path>
            </a:pathLst>
          </a:custGeom>
          <a:solidFill>
            <a:srgbClr val="AD362F"/>
          </a:solidFill>
        </p:spPr>
        <p:txBody>
          <a:bodyPr wrap="square" lIns="0" tIns="0" rIns="0" bIns="0" rtlCol="0"/>
          <a:lstStyle/>
          <a:p>
            <a:endParaRPr sz="1558"/>
          </a:p>
        </p:txBody>
      </p:sp>
      <p:sp>
        <p:nvSpPr>
          <p:cNvPr id="16" name="object 16"/>
          <p:cNvSpPr txBox="1"/>
          <p:nvPr/>
        </p:nvSpPr>
        <p:spPr>
          <a:xfrm>
            <a:off x="1711082" y="4171598"/>
            <a:ext cx="1524916" cy="230832"/>
          </a:xfrm>
          <a:prstGeom prst="rect">
            <a:avLst/>
          </a:prstGeom>
        </p:spPr>
        <p:txBody>
          <a:bodyPr vert="horz" wrap="square" lIns="0" tIns="0" rIns="0" bIns="0" rtlCol="0">
            <a:spAutoFit/>
          </a:bodyPr>
          <a:lstStyle/>
          <a:p>
            <a:pPr marL="199478" indent="-188488">
              <a:lnSpc>
                <a:spcPts val="1800"/>
              </a:lnSpc>
              <a:buAutoNum type="alphaUcParenR" startAt="4"/>
              <a:tabLst>
                <a:tab pos="200029" algn="l"/>
              </a:tabLst>
            </a:pPr>
            <a:endParaRPr sz="1558" dirty="0">
              <a:latin typeface="Bookman Old Style"/>
              <a:cs typeface="Bookman Old Style"/>
            </a:endParaRPr>
          </a:p>
        </p:txBody>
      </p:sp>
      <p:sp>
        <p:nvSpPr>
          <p:cNvPr id="17" name="object 17"/>
          <p:cNvSpPr/>
          <p:nvPr/>
        </p:nvSpPr>
        <p:spPr>
          <a:xfrm>
            <a:off x="3690252" y="2320960"/>
            <a:ext cx="1858474" cy="1573274"/>
          </a:xfrm>
          <a:custGeom>
            <a:avLst/>
            <a:gdLst/>
            <a:ahLst/>
            <a:cxnLst/>
            <a:rect l="l" t="t" r="r" b="b"/>
            <a:pathLst>
              <a:path w="2147570" h="1818004">
                <a:moveTo>
                  <a:pt x="0" y="1817992"/>
                </a:moveTo>
                <a:lnTo>
                  <a:pt x="2147303" y="1817992"/>
                </a:lnTo>
                <a:lnTo>
                  <a:pt x="2147303" y="0"/>
                </a:lnTo>
                <a:lnTo>
                  <a:pt x="0" y="0"/>
                </a:lnTo>
                <a:lnTo>
                  <a:pt x="0" y="1817992"/>
                </a:lnTo>
                <a:close/>
              </a:path>
            </a:pathLst>
          </a:custGeom>
          <a:solidFill>
            <a:srgbClr val="EF4D79"/>
          </a:solidFill>
        </p:spPr>
        <p:txBody>
          <a:bodyPr wrap="square" lIns="0" tIns="0" rIns="0" bIns="0" rtlCol="0"/>
          <a:lstStyle/>
          <a:p>
            <a:endParaRPr sz="1558"/>
          </a:p>
        </p:txBody>
      </p:sp>
      <p:sp>
        <p:nvSpPr>
          <p:cNvPr id="18" name="object 18"/>
          <p:cNvSpPr/>
          <p:nvPr/>
        </p:nvSpPr>
        <p:spPr>
          <a:xfrm>
            <a:off x="3690252" y="1838076"/>
            <a:ext cx="1858474" cy="483027"/>
          </a:xfrm>
          <a:custGeom>
            <a:avLst/>
            <a:gdLst/>
            <a:ahLst/>
            <a:cxnLst/>
            <a:rect l="l" t="t" r="r" b="b"/>
            <a:pathLst>
              <a:path w="2147570" h="558164">
                <a:moveTo>
                  <a:pt x="2147303" y="0"/>
                </a:moveTo>
                <a:lnTo>
                  <a:pt x="718540" y="0"/>
                </a:lnTo>
                <a:lnTo>
                  <a:pt x="718540" y="301675"/>
                </a:lnTo>
                <a:lnTo>
                  <a:pt x="714620" y="446713"/>
                </a:lnTo>
                <a:lnTo>
                  <a:pt x="687181" y="521192"/>
                </a:lnTo>
                <a:lnTo>
                  <a:pt x="612702" y="548631"/>
                </a:lnTo>
                <a:lnTo>
                  <a:pt x="467664" y="552551"/>
                </a:lnTo>
                <a:lnTo>
                  <a:pt x="0" y="552551"/>
                </a:lnTo>
                <a:lnTo>
                  <a:pt x="0" y="557999"/>
                </a:lnTo>
                <a:lnTo>
                  <a:pt x="2147303" y="557999"/>
                </a:lnTo>
                <a:lnTo>
                  <a:pt x="2147303" y="0"/>
                </a:lnTo>
                <a:close/>
              </a:path>
            </a:pathLst>
          </a:custGeom>
          <a:solidFill>
            <a:srgbClr val="BF3264"/>
          </a:solidFill>
        </p:spPr>
        <p:txBody>
          <a:bodyPr wrap="square" lIns="0" tIns="0" rIns="0" bIns="0" rtlCol="0"/>
          <a:lstStyle/>
          <a:p>
            <a:endParaRPr sz="1558"/>
          </a:p>
        </p:txBody>
      </p:sp>
      <p:sp>
        <p:nvSpPr>
          <p:cNvPr id="19" name="object 19"/>
          <p:cNvSpPr/>
          <p:nvPr/>
        </p:nvSpPr>
        <p:spPr>
          <a:xfrm>
            <a:off x="3690252" y="3894224"/>
            <a:ext cx="1858474" cy="2685500"/>
          </a:xfrm>
          <a:custGeom>
            <a:avLst/>
            <a:gdLst/>
            <a:ahLst/>
            <a:cxnLst/>
            <a:rect l="l" t="t" r="r" b="b"/>
            <a:pathLst>
              <a:path w="2147570" h="3103245">
                <a:moveTo>
                  <a:pt x="0" y="3103156"/>
                </a:moveTo>
                <a:lnTo>
                  <a:pt x="2147303" y="3103156"/>
                </a:lnTo>
                <a:lnTo>
                  <a:pt x="2147303" y="0"/>
                </a:lnTo>
                <a:lnTo>
                  <a:pt x="0" y="0"/>
                </a:lnTo>
                <a:lnTo>
                  <a:pt x="0" y="3103156"/>
                </a:lnTo>
                <a:close/>
              </a:path>
            </a:pathLst>
          </a:custGeom>
          <a:solidFill>
            <a:srgbClr val="BF3264"/>
          </a:solidFill>
        </p:spPr>
        <p:txBody>
          <a:bodyPr wrap="square" lIns="0" tIns="0" rIns="0" bIns="0" rtlCol="0"/>
          <a:lstStyle/>
          <a:p>
            <a:endParaRPr sz="1558"/>
          </a:p>
        </p:txBody>
      </p:sp>
      <p:sp>
        <p:nvSpPr>
          <p:cNvPr id="30" name="object 30"/>
          <p:cNvSpPr/>
          <p:nvPr/>
        </p:nvSpPr>
        <p:spPr>
          <a:xfrm>
            <a:off x="5783063" y="2320960"/>
            <a:ext cx="1858474" cy="1573274"/>
          </a:xfrm>
          <a:custGeom>
            <a:avLst/>
            <a:gdLst/>
            <a:ahLst/>
            <a:cxnLst/>
            <a:rect l="l" t="t" r="r" b="b"/>
            <a:pathLst>
              <a:path w="2147570" h="1818004">
                <a:moveTo>
                  <a:pt x="0" y="1817992"/>
                </a:moveTo>
                <a:lnTo>
                  <a:pt x="2147303" y="1817992"/>
                </a:lnTo>
                <a:lnTo>
                  <a:pt x="2147303" y="0"/>
                </a:lnTo>
                <a:lnTo>
                  <a:pt x="0" y="0"/>
                </a:lnTo>
                <a:lnTo>
                  <a:pt x="0" y="1817992"/>
                </a:lnTo>
                <a:close/>
              </a:path>
            </a:pathLst>
          </a:custGeom>
          <a:solidFill>
            <a:srgbClr val="F9A13E"/>
          </a:solidFill>
        </p:spPr>
        <p:txBody>
          <a:bodyPr wrap="square" lIns="0" tIns="0" rIns="0" bIns="0" rtlCol="0"/>
          <a:lstStyle/>
          <a:p>
            <a:endParaRPr sz="1558"/>
          </a:p>
        </p:txBody>
      </p:sp>
      <p:sp>
        <p:nvSpPr>
          <p:cNvPr id="31" name="object 31"/>
          <p:cNvSpPr/>
          <p:nvPr/>
        </p:nvSpPr>
        <p:spPr>
          <a:xfrm>
            <a:off x="5783063" y="1838076"/>
            <a:ext cx="1858474" cy="483027"/>
          </a:xfrm>
          <a:custGeom>
            <a:avLst/>
            <a:gdLst/>
            <a:ahLst/>
            <a:cxnLst/>
            <a:rect l="l" t="t" r="r" b="b"/>
            <a:pathLst>
              <a:path w="2147570" h="558164">
                <a:moveTo>
                  <a:pt x="2147303" y="0"/>
                </a:moveTo>
                <a:lnTo>
                  <a:pt x="718540" y="0"/>
                </a:lnTo>
                <a:lnTo>
                  <a:pt x="718540" y="301675"/>
                </a:lnTo>
                <a:lnTo>
                  <a:pt x="714620" y="446713"/>
                </a:lnTo>
                <a:lnTo>
                  <a:pt x="687181" y="521192"/>
                </a:lnTo>
                <a:lnTo>
                  <a:pt x="612702" y="548631"/>
                </a:lnTo>
                <a:lnTo>
                  <a:pt x="467664" y="552551"/>
                </a:lnTo>
                <a:lnTo>
                  <a:pt x="0" y="552551"/>
                </a:lnTo>
                <a:lnTo>
                  <a:pt x="0" y="557999"/>
                </a:lnTo>
                <a:lnTo>
                  <a:pt x="2147303" y="557999"/>
                </a:lnTo>
                <a:lnTo>
                  <a:pt x="2147303" y="0"/>
                </a:lnTo>
                <a:close/>
              </a:path>
            </a:pathLst>
          </a:custGeom>
          <a:solidFill>
            <a:srgbClr val="C67F32"/>
          </a:solidFill>
        </p:spPr>
        <p:txBody>
          <a:bodyPr wrap="square" lIns="0" tIns="0" rIns="0" bIns="0" rtlCol="0"/>
          <a:lstStyle/>
          <a:p>
            <a:endParaRPr sz="1558"/>
          </a:p>
        </p:txBody>
      </p:sp>
      <p:sp>
        <p:nvSpPr>
          <p:cNvPr id="32" name="object 32"/>
          <p:cNvSpPr/>
          <p:nvPr/>
        </p:nvSpPr>
        <p:spPr>
          <a:xfrm>
            <a:off x="5783063" y="3894224"/>
            <a:ext cx="1858474" cy="2685500"/>
          </a:xfrm>
          <a:custGeom>
            <a:avLst/>
            <a:gdLst/>
            <a:ahLst/>
            <a:cxnLst/>
            <a:rect l="l" t="t" r="r" b="b"/>
            <a:pathLst>
              <a:path w="2147570" h="3103245">
                <a:moveTo>
                  <a:pt x="0" y="3103156"/>
                </a:moveTo>
                <a:lnTo>
                  <a:pt x="2147303" y="3103156"/>
                </a:lnTo>
                <a:lnTo>
                  <a:pt x="2147303" y="0"/>
                </a:lnTo>
                <a:lnTo>
                  <a:pt x="0" y="0"/>
                </a:lnTo>
                <a:lnTo>
                  <a:pt x="0" y="3103156"/>
                </a:lnTo>
                <a:close/>
              </a:path>
            </a:pathLst>
          </a:custGeom>
          <a:solidFill>
            <a:srgbClr val="C67F32"/>
          </a:solidFill>
        </p:spPr>
        <p:txBody>
          <a:bodyPr wrap="square" lIns="0" tIns="0" rIns="0" bIns="0" rtlCol="0"/>
          <a:lstStyle/>
          <a:p>
            <a:endParaRPr sz="1558"/>
          </a:p>
        </p:txBody>
      </p:sp>
      <p:sp>
        <p:nvSpPr>
          <p:cNvPr id="59" name="object 59"/>
          <p:cNvSpPr txBox="1"/>
          <p:nvPr/>
        </p:nvSpPr>
        <p:spPr>
          <a:xfrm>
            <a:off x="1711082" y="1838273"/>
            <a:ext cx="242338" cy="479362"/>
          </a:xfrm>
          <a:prstGeom prst="rect">
            <a:avLst/>
          </a:prstGeom>
        </p:spPr>
        <p:txBody>
          <a:bodyPr vert="horz" wrap="square" lIns="0" tIns="0" rIns="0" bIns="0" rtlCol="0">
            <a:spAutoFit/>
          </a:bodyPr>
          <a:lstStyle/>
          <a:p>
            <a:pPr marL="10991"/>
            <a:r>
              <a:rPr sz="3115" spc="-437" dirty="0">
                <a:solidFill>
                  <a:srgbClr val="FFFFFF"/>
                </a:solidFill>
                <a:latin typeface="Arial"/>
                <a:cs typeface="Arial"/>
              </a:rPr>
              <a:t>1.</a:t>
            </a:r>
            <a:endParaRPr sz="3115">
              <a:latin typeface="Arial"/>
              <a:cs typeface="Arial"/>
            </a:endParaRPr>
          </a:p>
        </p:txBody>
      </p:sp>
      <p:sp>
        <p:nvSpPr>
          <p:cNvPr id="60" name="object 60"/>
          <p:cNvSpPr txBox="1"/>
          <p:nvPr/>
        </p:nvSpPr>
        <p:spPr>
          <a:xfrm>
            <a:off x="3803869" y="1838273"/>
            <a:ext cx="242338" cy="479362"/>
          </a:xfrm>
          <a:prstGeom prst="rect">
            <a:avLst/>
          </a:prstGeom>
        </p:spPr>
        <p:txBody>
          <a:bodyPr vert="horz" wrap="square" lIns="0" tIns="0" rIns="0" bIns="0" rtlCol="0">
            <a:spAutoFit/>
          </a:bodyPr>
          <a:lstStyle/>
          <a:p>
            <a:pPr marL="10991"/>
            <a:r>
              <a:rPr sz="3115" spc="-437" dirty="0">
                <a:solidFill>
                  <a:srgbClr val="FFFFFF"/>
                </a:solidFill>
                <a:latin typeface="Arial"/>
                <a:cs typeface="Arial"/>
              </a:rPr>
              <a:t>2.</a:t>
            </a:r>
            <a:endParaRPr sz="3115">
              <a:latin typeface="Arial"/>
              <a:cs typeface="Arial"/>
            </a:endParaRPr>
          </a:p>
        </p:txBody>
      </p:sp>
      <p:sp>
        <p:nvSpPr>
          <p:cNvPr id="61" name="object 61"/>
          <p:cNvSpPr txBox="1"/>
          <p:nvPr/>
        </p:nvSpPr>
        <p:spPr>
          <a:xfrm>
            <a:off x="5896688" y="1838273"/>
            <a:ext cx="242338" cy="479362"/>
          </a:xfrm>
          <a:prstGeom prst="rect">
            <a:avLst/>
          </a:prstGeom>
        </p:spPr>
        <p:txBody>
          <a:bodyPr vert="horz" wrap="square" lIns="0" tIns="0" rIns="0" bIns="0" rtlCol="0">
            <a:spAutoFit/>
          </a:bodyPr>
          <a:lstStyle/>
          <a:p>
            <a:pPr marL="10991"/>
            <a:r>
              <a:rPr sz="3115" spc="-437" dirty="0">
                <a:solidFill>
                  <a:srgbClr val="FFFFFF"/>
                </a:solidFill>
                <a:latin typeface="Arial"/>
                <a:cs typeface="Arial"/>
              </a:rPr>
              <a:t>3.</a:t>
            </a:r>
            <a:endParaRPr sz="3115">
              <a:latin typeface="Arial"/>
              <a:cs typeface="Arial"/>
            </a:endParaRPr>
          </a:p>
        </p:txBody>
      </p:sp>
      <p:sp>
        <p:nvSpPr>
          <p:cNvPr id="62" name="object 62"/>
          <p:cNvSpPr/>
          <p:nvPr/>
        </p:nvSpPr>
        <p:spPr>
          <a:xfrm>
            <a:off x="1597452" y="874669"/>
            <a:ext cx="1858474" cy="389060"/>
          </a:xfrm>
          <a:custGeom>
            <a:avLst/>
            <a:gdLst/>
            <a:ahLst/>
            <a:cxnLst/>
            <a:rect l="l" t="t" r="r" b="b"/>
            <a:pathLst>
              <a:path w="2147570" h="449580">
                <a:moveTo>
                  <a:pt x="1073645" y="0"/>
                </a:moveTo>
                <a:lnTo>
                  <a:pt x="0" y="140017"/>
                </a:lnTo>
                <a:lnTo>
                  <a:pt x="0" y="449173"/>
                </a:lnTo>
                <a:lnTo>
                  <a:pt x="2147303" y="449173"/>
                </a:lnTo>
                <a:lnTo>
                  <a:pt x="2147303" y="140017"/>
                </a:lnTo>
                <a:lnTo>
                  <a:pt x="1073645" y="0"/>
                </a:lnTo>
                <a:close/>
              </a:path>
            </a:pathLst>
          </a:custGeom>
          <a:solidFill>
            <a:srgbClr val="D2232A"/>
          </a:solidFill>
        </p:spPr>
        <p:txBody>
          <a:bodyPr wrap="square" lIns="0" tIns="0" rIns="0" bIns="0" rtlCol="0"/>
          <a:lstStyle/>
          <a:p>
            <a:endParaRPr sz="1558"/>
          </a:p>
        </p:txBody>
      </p:sp>
      <p:sp>
        <p:nvSpPr>
          <p:cNvPr id="63" name="object 63"/>
          <p:cNvSpPr/>
          <p:nvPr/>
        </p:nvSpPr>
        <p:spPr>
          <a:xfrm>
            <a:off x="3690263" y="874669"/>
            <a:ext cx="1858474" cy="389060"/>
          </a:xfrm>
          <a:custGeom>
            <a:avLst/>
            <a:gdLst/>
            <a:ahLst/>
            <a:cxnLst/>
            <a:rect l="l" t="t" r="r" b="b"/>
            <a:pathLst>
              <a:path w="2147570" h="449580">
                <a:moveTo>
                  <a:pt x="1073645" y="0"/>
                </a:moveTo>
                <a:lnTo>
                  <a:pt x="0" y="140017"/>
                </a:lnTo>
                <a:lnTo>
                  <a:pt x="0" y="449173"/>
                </a:lnTo>
                <a:lnTo>
                  <a:pt x="2147303" y="449173"/>
                </a:lnTo>
                <a:lnTo>
                  <a:pt x="2147303" y="140017"/>
                </a:lnTo>
                <a:lnTo>
                  <a:pt x="1073645" y="0"/>
                </a:lnTo>
                <a:close/>
              </a:path>
            </a:pathLst>
          </a:custGeom>
          <a:solidFill>
            <a:srgbClr val="ED0E69"/>
          </a:solidFill>
        </p:spPr>
        <p:txBody>
          <a:bodyPr wrap="square" lIns="0" tIns="0" rIns="0" bIns="0" rtlCol="0"/>
          <a:lstStyle/>
          <a:p>
            <a:endParaRPr sz="1558"/>
          </a:p>
        </p:txBody>
      </p:sp>
      <p:sp>
        <p:nvSpPr>
          <p:cNvPr id="64" name="object 64"/>
          <p:cNvSpPr/>
          <p:nvPr/>
        </p:nvSpPr>
        <p:spPr>
          <a:xfrm>
            <a:off x="5783063" y="874669"/>
            <a:ext cx="1858474" cy="389060"/>
          </a:xfrm>
          <a:custGeom>
            <a:avLst/>
            <a:gdLst/>
            <a:ahLst/>
            <a:cxnLst/>
            <a:rect l="l" t="t" r="r" b="b"/>
            <a:pathLst>
              <a:path w="2147570" h="449580">
                <a:moveTo>
                  <a:pt x="1073645" y="0"/>
                </a:moveTo>
                <a:lnTo>
                  <a:pt x="0" y="140017"/>
                </a:lnTo>
                <a:lnTo>
                  <a:pt x="0" y="449173"/>
                </a:lnTo>
                <a:lnTo>
                  <a:pt x="2147303" y="449173"/>
                </a:lnTo>
                <a:lnTo>
                  <a:pt x="2147303" y="140017"/>
                </a:lnTo>
                <a:lnTo>
                  <a:pt x="1073645" y="0"/>
                </a:lnTo>
                <a:close/>
              </a:path>
            </a:pathLst>
          </a:custGeom>
          <a:solidFill>
            <a:srgbClr val="F7931D"/>
          </a:solidFill>
        </p:spPr>
        <p:txBody>
          <a:bodyPr wrap="square" lIns="0" tIns="0" rIns="0" bIns="0" rtlCol="0"/>
          <a:lstStyle/>
          <a:p>
            <a:endParaRPr sz="1558"/>
          </a:p>
        </p:txBody>
      </p:sp>
      <p:sp>
        <p:nvSpPr>
          <p:cNvPr id="65" name="object 65"/>
          <p:cNvSpPr/>
          <p:nvPr/>
        </p:nvSpPr>
        <p:spPr>
          <a:xfrm>
            <a:off x="1192457" y="6579647"/>
            <a:ext cx="6760735" cy="274210"/>
          </a:xfrm>
          <a:custGeom>
            <a:avLst/>
            <a:gdLst/>
            <a:ahLst/>
            <a:cxnLst/>
            <a:rect l="l" t="t" r="r" b="b"/>
            <a:pathLst>
              <a:path w="7812405" h="316865">
                <a:moveTo>
                  <a:pt x="0" y="316852"/>
                </a:moveTo>
                <a:lnTo>
                  <a:pt x="7811998" y="316852"/>
                </a:lnTo>
                <a:lnTo>
                  <a:pt x="7811998" y="0"/>
                </a:lnTo>
                <a:lnTo>
                  <a:pt x="0" y="0"/>
                </a:lnTo>
                <a:lnTo>
                  <a:pt x="0" y="316852"/>
                </a:lnTo>
                <a:close/>
              </a:path>
            </a:pathLst>
          </a:custGeom>
          <a:solidFill>
            <a:srgbClr val="0054A4"/>
          </a:solidFill>
        </p:spPr>
        <p:txBody>
          <a:bodyPr wrap="square" lIns="0" tIns="0" rIns="0" bIns="0" rtlCol="0"/>
          <a:lstStyle/>
          <a:p>
            <a:endParaRPr sz="1558"/>
          </a:p>
        </p:txBody>
      </p:sp>
      <p:sp>
        <p:nvSpPr>
          <p:cNvPr id="67" name="Metin kutusu 66"/>
          <p:cNvSpPr txBox="1"/>
          <p:nvPr/>
        </p:nvSpPr>
        <p:spPr>
          <a:xfrm>
            <a:off x="1597452" y="1412776"/>
            <a:ext cx="2038444" cy="369332"/>
          </a:xfrm>
          <a:prstGeom prst="rect">
            <a:avLst/>
          </a:prstGeom>
          <a:noFill/>
        </p:spPr>
        <p:txBody>
          <a:bodyPr wrap="square" rtlCol="0">
            <a:spAutoFit/>
          </a:bodyPr>
          <a:lstStyle/>
          <a:p>
            <a:r>
              <a:rPr lang="tr-TR" dirty="0" smtClean="0">
                <a:solidFill>
                  <a:schemeClr val="bg1"/>
                </a:solidFill>
              </a:rPr>
              <a:t>Sözleşme Makamı</a:t>
            </a:r>
            <a:endParaRPr lang="tr-TR" dirty="0">
              <a:solidFill>
                <a:schemeClr val="bg1"/>
              </a:solidFill>
            </a:endParaRPr>
          </a:p>
        </p:txBody>
      </p:sp>
      <p:sp>
        <p:nvSpPr>
          <p:cNvPr id="68" name="Metin kutusu 67"/>
          <p:cNvSpPr txBox="1"/>
          <p:nvPr/>
        </p:nvSpPr>
        <p:spPr>
          <a:xfrm rot="16200000">
            <a:off x="345453" y="3709933"/>
            <a:ext cx="4968552" cy="923330"/>
          </a:xfrm>
          <a:prstGeom prst="rect">
            <a:avLst/>
          </a:prstGeom>
          <a:noFill/>
        </p:spPr>
        <p:txBody>
          <a:bodyPr wrap="square" rtlCol="0">
            <a:spAutoFit/>
          </a:bodyPr>
          <a:lstStyle/>
          <a:p>
            <a:r>
              <a:rPr lang="tr-TR" dirty="0">
                <a:solidFill>
                  <a:schemeClr val="bg1"/>
                </a:solidFill>
              </a:rPr>
              <a:t>Çalışma ve Sosyal Güvenlik Bakanlığı Avrupa Birliği Koordinasyon Dairesi Başkanlığı </a:t>
            </a:r>
          </a:p>
          <a:p>
            <a:endParaRPr lang="tr-TR" dirty="0"/>
          </a:p>
        </p:txBody>
      </p:sp>
      <p:sp>
        <p:nvSpPr>
          <p:cNvPr id="69" name="Metin kutusu 68"/>
          <p:cNvSpPr txBox="1"/>
          <p:nvPr/>
        </p:nvSpPr>
        <p:spPr>
          <a:xfrm>
            <a:off x="3923928" y="1412776"/>
            <a:ext cx="1624568" cy="646331"/>
          </a:xfrm>
          <a:prstGeom prst="rect">
            <a:avLst/>
          </a:prstGeom>
          <a:noFill/>
        </p:spPr>
        <p:txBody>
          <a:bodyPr wrap="square" rtlCol="0">
            <a:spAutoFit/>
          </a:bodyPr>
          <a:lstStyle/>
          <a:p>
            <a:r>
              <a:rPr lang="tr-TR" dirty="0">
                <a:solidFill>
                  <a:schemeClr val="bg1"/>
                </a:solidFill>
                <a:effectLst>
                  <a:outerShdw blurRad="38100" dist="38100" dir="2700000" algn="tl">
                    <a:srgbClr val="000000">
                      <a:alpha val="43137"/>
                    </a:srgbClr>
                  </a:outerShdw>
                </a:effectLst>
              </a:rPr>
              <a:t>Hibe Programı</a:t>
            </a:r>
          </a:p>
          <a:p>
            <a:endParaRPr lang="tr-TR" dirty="0"/>
          </a:p>
        </p:txBody>
      </p:sp>
      <p:sp>
        <p:nvSpPr>
          <p:cNvPr id="70" name="Metin kutusu 69"/>
          <p:cNvSpPr txBox="1"/>
          <p:nvPr/>
        </p:nvSpPr>
        <p:spPr>
          <a:xfrm rot="16200000">
            <a:off x="2434103" y="3658280"/>
            <a:ext cx="4896544" cy="923330"/>
          </a:xfrm>
          <a:prstGeom prst="rect">
            <a:avLst/>
          </a:prstGeom>
          <a:noFill/>
        </p:spPr>
        <p:txBody>
          <a:bodyPr wrap="square" rtlCol="0">
            <a:spAutoFit/>
          </a:bodyPr>
          <a:lstStyle/>
          <a:p>
            <a:r>
              <a:rPr lang="tr-TR" dirty="0">
                <a:solidFill>
                  <a:schemeClr val="bg1"/>
                </a:solidFill>
              </a:rPr>
              <a:t>Dezavantajlı Kişilerin Sosyal Entegrasyonu ile İstihdam Edilebilirliklerinin Geliştirilmesi</a:t>
            </a:r>
          </a:p>
          <a:p>
            <a:endParaRPr lang="tr-TR" dirty="0"/>
          </a:p>
        </p:txBody>
      </p:sp>
      <p:sp>
        <p:nvSpPr>
          <p:cNvPr id="72" name="Metin kutusu 71"/>
          <p:cNvSpPr txBox="1"/>
          <p:nvPr/>
        </p:nvSpPr>
        <p:spPr>
          <a:xfrm>
            <a:off x="5806279" y="1431623"/>
            <a:ext cx="2229064" cy="646331"/>
          </a:xfrm>
          <a:prstGeom prst="rect">
            <a:avLst/>
          </a:prstGeom>
          <a:noFill/>
        </p:spPr>
        <p:txBody>
          <a:bodyPr wrap="square" rtlCol="0">
            <a:spAutoFit/>
          </a:bodyPr>
          <a:lstStyle/>
          <a:p>
            <a:r>
              <a:rPr lang="tr-TR" dirty="0">
                <a:solidFill>
                  <a:schemeClr val="bg1"/>
                </a:solidFill>
                <a:effectLst>
                  <a:outerShdw blurRad="38100" dist="38100" dir="2700000" algn="tl">
                    <a:srgbClr val="000000">
                      <a:alpha val="43137"/>
                    </a:srgbClr>
                  </a:outerShdw>
                </a:effectLst>
              </a:rPr>
              <a:t>Referans Numarası</a:t>
            </a:r>
            <a:r>
              <a:rPr lang="tr-TR" u="sng" dirty="0">
                <a:effectLst>
                  <a:outerShdw blurRad="38100" dist="38100" dir="2700000" algn="tl">
                    <a:srgbClr val="000000">
                      <a:alpha val="43137"/>
                    </a:srgbClr>
                  </a:outerShdw>
                </a:effectLst>
              </a:rPr>
              <a:t>:</a:t>
            </a:r>
          </a:p>
          <a:p>
            <a:endParaRPr lang="tr-TR" dirty="0"/>
          </a:p>
        </p:txBody>
      </p:sp>
      <p:sp>
        <p:nvSpPr>
          <p:cNvPr id="73" name="Metin kutusu 72"/>
          <p:cNvSpPr txBox="1"/>
          <p:nvPr/>
        </p:nvSpPr>
        <p:spPr>
          <a:xfrm rot="16200000">
            <a:off x="5290483" y="3954822"/>
            <a:ext cx="3181425" cy="646331"/>
          </a:xfrm>
          <a:prstGeom prst="rect">
            <a:avLst/>
          </a:prstGeom>
          <a:noFill/>
        </p:spPr>
        <p:txBody>
          <a:bodyPr wrap="square" rtlCol="0">
            <a:spAutoFit/>
          </a:bodyPr>
          <a:lstStyle/>
          <a:p>
            <a:r>
              <a:rPr lang="tr-TR" dirty="0" err="1">
                <a:solidFill>
                  <a:schemeClr val="bg1"/>
                </a:solidFill>
              </a:rPr>
              <a:t>EuropeAid</a:t>
            </a:r>
            <a:r>
              <a:rPr lang="tr-TR" dirty="0">
                <a:solidFill>
                  <a:schemeClr val="bg1"/>
                </a:solidFill>
              </a:rPr>
              <a:t>/135743/ID/ACT/TR</a:t>
            </a:r>
          </a:p>
          <a:p>
            <a:endParaRPr lang="tr-TR" dirty="0"/>
          </a:p>
        </p:txBody>
      </p:sp>
      <p:sp>
        <p:nvSpPr>
          <p:cNvPr id="74" name="Rectangle 2"/>
          <p:cNvSpPr/>
          <p:nvPr/>
        </p:nvSpPr>
        <p:spPr>
          <a:xfrm>
            <a:off x="805538" y="48182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2"/>
          <p:cNvSpPr/>
          <p:nvPr/>
        </p:nvSpPr>
        <p:spPr>
          <a:xfrm>
            <a:off x="5548496" y="49660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2"/>
          <p:cNvSpPr/>
          <p:nvPr/>
        </p:nvSpPr>
        <p:spPr>
          <a:xfrm>
            <a:off x="807267" y="5800304"/>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2"/>
          <p:cNvSpPr/>
          <p:nvPr/>
        </p:nvSpPr>
        <p:spPr>
          <a:xfrm>
            <a:off x="5548496" y="5798090"/>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117821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grpId="0" nodeType="withEffect">
                                  <p:stCondLst>
                                    <p:cond delay="0"/>
                                  </p:stCondLst>
                                  <p:childTnLst>
                                    <p:animMotion origin="layout" path="M -0.33403 -2.12766E-7 L 1.01528 -2.12766E-7 " pathEditMode="relative" rAng="0" ptsTypes="AA">
                                      <p:cBhvr>
                                        <p:cTn id="6" dur="3100" spd="-100000" fill="hold"/>
                                        <p:tgtEl>
                                          <p:spTgt spid="74"/>
                                        </p:tgtEl>
                                        <p:attrNameLst>
                                          <p:attrName>ppt_x</p:attrName>
                                          <p:attrName>ppt_y</p:attrName>
                                        </p:attrNameLst>
                                      </p:cBhvr>
                                      <p:rCtr x="675" y="0"/>
                                    </p:animMotion>
                                  </p:childTnLst>
                                </p:cTn>
                              </p:par>
                              <p:par>
                                <p:cTn id="7" presetID="63" presetClass="path" presetSubtype="0" repeatCount="indefinite" accel="50000" decel="50000" autoRev="1" fill="hold" grpId="0" nodeType="withEffect">
                                  <p:stCondLst>
                                    <p:cond delay="0"/>
                                  </p:stCondLst>
                                  <p:childTnLst>
                                    <p:animMotion origin="layout" path="M -0.33403 -2.12766E-7 L 1.01528 -2.12766E-7 " pathEditMode="relative" rAng="0" ptsTypes="AA">
                                      <p:cBhvr>
                                        <p:cTn id="8" dur="3100" spd="-100000" fill="hold"/>
                                        <p:tgtEl>
                                          <p:spTgt spid="75"/>
                                        </p:tgtEl>
                                        <p:attrNameLst>
                                          <p:attrName>ppt_x</p:attrName>
                                          <p:attrName>ppt_y</p:attrName>
                                        </p:attrNameLst>
                                      </p:cBhvr>
                                      <p:rCtr x="675" y="0"/>
                                    </p:animMotion>
                                  </p:childTnLst>
                                </p:cTn>
                              </p:par>
                              <p:par>
                                <p:cTn id="9" presetID="63" presetClass="path" presetSubtype="0" repeatCount="indefinite" accel="50000" decel="50000" autoRev="1" fill="hold" grpId="0" nodeType="withEffect">
                                  <p:stCondLst>
                                    <p:cond delay="0"/>
                                  </p:stCondLst>
                                  <p:childTnLst>
                                    <p:animMotion origin="layout" path="M -0.33403 -2.12766E-7 L 1.01528 -2.12766E-7 " pathEditMode="relative" rAng="0" ptsTypes="AA">
                                      <p:cBhvr>
                                        <p:cTn id="10" dur="3100" spd="-100000" fill="hold"/>
                                        <p:tgtEl>
                                          <p:spTgt spid="76"/>
                                        </p:tgtEl>
                                        <p:attrNameLst>
                                          <p:attrName>ppt_x</p:attrName>
                                          <p:attrName>ppt_y</p:attrName>
                                        </p:attrNameLst>
                                      </p:cBhvr>
                                      <p:rCtr x="675" y="0"/>
                                    </p:animMotion>
                                  </p:childTnLst>
                                </p:cTn>
                              </p:par>
                              <p:par>
                                <p:cTn id="11" presetID="63" presetClass="path" presetSubtype="0" repeatCount="indefinite" accel="50000" decel="50000" autoRev="1" fill="hold" grpId="0" nodeType="withEffect">
                                  <p:stCondLst>
                                    <p:cond delay="0"/>
                                  </p:stCondLst>
                                  <p:childTnLst>
                                    <p:animMotion origin="layout" path="M -0.33403 -2.12766E-7 L 1.01528 -2.12766E-7 " pathEditMode="relative" rAng="0" ptsTypes="AA">
                                      <p:cBhvr>
                                        <p:cTn id="12" dur="3100" spd="-100000" fill="hold"/>
                                        <p:tgtEl>
                                          <p:spTgt spid="77"/>
                                        </p:tgtEl>
                                        <p:attrNameLst>
                                          <p:attrName>ppt_x</p:attrName>
                                          <p:attrName>ppt_y</p:attrName>
                                        </p:attrNameLst>
                                      </p:cBhvr>
                                      <p:rCtr x="67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2457" y="0"/>
            <a:ext cx="6760735" cy="2321169"/>
          </a:xfrm>
          <a:custGeom>
            <a:avLst/>
            <a:gdLst/>
            <a:ahLst/>
            <a:cxnLst/>
            <a:rect l="l" t="t" r="r" b="b"/>
            <a:pathLst>
              <a:path w="7812405" h="2682240">
                <a:moveTo>
                  <a:pt x="0" y="2681998"/>
                </a:moveTo>
                <a:lnTo>
                  <a:pt x="7811998" y="2681998"/>
                </a:lnTo>
                <a:lnTo>
                  <a:pt x="7811998" y="0"/>
                </a:lnTo>
                <a:lnTo>
                  <a:pt x="0" y="0"/>
                </a:lnTo>
                <a:lnTo>
                  <a:pt x="0" y="2681998"/>
                </a:lnTo>
                <a:close/>
              </a:path>
            </a:pathLst>
          </a:custGeom>
          <a:solidFill>
            <a:srgbClr val="000006"/>
          </a:solidFill>
        </p:spPr>
        <p:txBody>
          <a:bodyPr wrap="square" lIns="0" tIns="0" rIns="0" bIns="0" rtlCol="0"/>
          <a:lstStyle/>
          <a:p>
            <a:endParaRPr sz="1558"/>
          </a:p>
        </p:txBody>
      </p:sp>
      <p:sp>
        <p:nvSpPr>
          <p:cNvPr id="3" name="object 3"/>
          <p:cNvSpPr/>
          <p:nvPr/>
        </p:nvSpPr>
        <p:spPr>
          <a:xfrm>
            <a:off x="7547844" y="3894224"/>
            <a:ext cx="404996" cy="2685500"/>
          </a:xfrm>
          <a:custGeom>
            <a:avLst/>
            <a:gdLst/>
            <a:ahLst/>
            <a:cxnLst/>
            <a:rect l="l" t="t" r="r" b="b"/>
            <a:pathLst>
              <a:path w="467995" h="3103245">
                <a:moveTo>
                  <a:pt x="0" y="3103156"/>
                </a:moveTo>
                <a:lnTo>
                  <a:pt x="467995" y="3103156"/>
                </a:lnTo>
                <a:lnTo>
                  <a:pt x="467995" y="0"/>
                </a:lnTo>
                <a:lnTo>
                  <a:pt x="0" y="0"/>
                </a:lnTo>
                <a:lnTo>
                  <a:pt x="0" y="3103156"/>
                </a:lnTo>
                <a:close/>
              </a:path>
            </a:pathLst>
          </a:custGeom>
          <a:solidFill>
            <a:srgbClr val="000006"/>
          </a:solidFill>
        </p:spPr>
        <p:txBody>
          <a:bodyPr wrap="square" lIns="0" tIns="0" rIns="0" bIns="0" rtlCol="0"/>
          <a:lstStyle/>
          <a:p>
            <a:endParaRPr sz="1558"/>
          </a:p>
        </p:txBody>
      </p:sp>
      <p:sp>
        <p:nvSpPr>
          <p:cNvPr id="4" name="object 4"/>
          <p:cNvSpPr/>
          <p:nvPr/>
        </p:nvSpPr>
        <p:spPr>
          <a:xfrm>
            <a:off x="5455034" y="3894224"/>
            <a:ext cx="234645" cy="2685500"/>
          </a:xfrm>
          <a:custGeom>
            <a:avLst/>
            <a:gdLst/>
            <a:ahLst/>
            <a:cxnLst/>
            <a:rect l="l" t="t" r="r" b="b"/>
            <a:pathLst>
              <a:path w="271145" h="3103245">
                <a:moveTo>
                  <a:pt x="0" y="3103156"/>
                </a:moveTo>
                <a:lnTo>
                  <a:pt x="271056" y="3103156"/>
                </a:lnTo>
                <a:lnTo>
                  <a:pt x="271056" y="0"/>
                </a:lnTo>
                <a:lnTo>
                  <a:pt x="0" y="0"/>
                </a:lnTo>
                <a:lnTo>
                  <a:pt x="0" y="3103156"/>
                </a:lnTo>
                <a:close/>
              </a:path>
            </a:pathLst>
          </a:custGeom>
          <a:solidFill>
            <a:srgbClr val="000006"/>
          </a:solidFill>
        </p:spPr>
        <p:txBody>
          <a:bodyPr wrap="square" lIns="0" tIns="0" rIns="0" bIns="0" rtlCol="0"/>
          <a:lstStyle/>
          <a:p>
            <a:endParaRPr sz="1558"/>
          </a:p>
        </p:txBody>
      </p:sp>
      <p:sp>
        <p:nvSpPr>
          <p:cNvPr id="5" name="object 5"/>
          <p:cNvSpPr/>
          <p:nvPr/>
        </p:nvSpPr>
        <p:spPr>
          <a:xfrm>
            <a:off x="3362233" y="3894224"/>
            <a:ext cx="234645" cy="2685500"/>
          </a:xfrm>
          <a:custGeom>
            <a:avLst/>
            <a:gdLst/>
            <a:ahLst/>
            <a:cxnLst/>
            <a:rect l="l" t="t" r="r" b="b"/>
            <a:pathLst>
              <a:path w="271144" h="3103245">
                <a:moveTo>
                  <a:pt x="0" y="3103156"/>
                </a:moveTo>
                <a:lnTo>
                  <a:pt x="271043" y="3103156"/>
                </a:lnTo>
                <a:lnTo>
                  <a:pt x="271043" y="0"/>
                </a:lnTo>
                <a:lnTo>
                  <a:pt x="0" y="0"/>
                </a:lnTo>
                <a:lnTo>
                  <a:pt x="0" y="3103156"/>
                </a:lnTo>
                <a:close/>
              </a:path>
            </a:pathLst>
          </a:custGeom>
          <a:solidFill>
            <a:srgbClr val="000006"/>
          </a:solidFill>
        </p:spPr>
        <p:txBody>
          <a:bodyPr wrap="square" lIns="0" tIns="0" rIns="0" bIns="0" rtlCol="0"/>
          <a:lstStyle/>
          <a:p>
            <a:endParaRPr sz="1558"/>
          </a:p>
        </p:txBody>
      </p:sp>
      <p:sp>
        <p:nvSpPr>
          <p:cNvPr id="6" name="object 6"/>
          <p:cNvSpPr/>
          <p:nvPr/>
        </p:nvSpPr>
        <p:spPr>
          <a:xfrm>
            <a:off x="1192457" y="3894224"/>
            <a:ext cx="311577" cy="2685500"/>
          </a:xfrm>
          <a:custGeom>
            <a:avLst/>
            <a:gdLst/>
            <a:ahLst/>
            <a:cxnLst/>
            <a:rect l="l" t="t" r="r" b="b"/>
            <a:pathLst>
              <a:path w="360045" h="3103245">
                <a:moveTo>
                  <a:pt x="0" y="3103156"/>
                </a:moveTo>
                <a:lnTo>
                  <a:pt x="359994" y="3103156"/>
                </a:lnTo>
                <a:lnTo>
                  <a:pt x="359994" y="0"/>
                </a:lnTo>
                <a:lnTo>
                  <a:pt x="0" y="0"/>
                </a:lnTo>
                <a:lnTo>
                  <a:pt x="0" y="3103156"/>
                </a:lnTo>
                <a:close/>
              </a:path>
            </a:pathLst>
          </a:custGeom>
          <a:solidFill>
            <a:srgbClr val="000006"/>
          </a:solidFill>
        </p:spPr>
        <p:txBody>
          <a:bodyPr wrap="square" lIns="0" tIns="0" rIns="0" bIns="0" rtlCol="0"/>
          <a:lstStyle/>
          <a:p>
            <a:endParaRPr sz="1558"/>
          </a:p>
        </p:txBody>
      </p:sp>
      <p:sp>
        <p:nvSpPr>
          <p:cNvPr id="7" name="object 7"/>
          <p:cNvSpPr/>
          <p:nvPr/>
        </p:nvSpPr>
        <p:spPr>
          <a:xfrm>
            <a:off x="1503990" y="1"/>
            <a:ext cx="1858474" cy="1255651"/>
          </a:xfrm>
          <a:custGeom>
            <a:avLst/>
            <a:gdLst/>
            <a:ahLst/>
            <a:cxnLst/>
            <a:rect l="l" t="t" r="r" b="b"/>
            <a:pathLst>
              <a:path w="2147570" h="1450975">
                <a:moveTo>
                  <a:pt x="0" y="1450898"/>
                </a:moveTo>
                <a:lnTo>
                  <a:pt x="2147303" y="1450898"/>
                </a:lnTo>
                <a:lnTo>
                  <a:pt x="2147303" y="0"/>
                </a:lnTo>
                <a:lnTo>
                  <a:pt x="0" y="0"/>
                </a:lnTo>
                <a:lnTo>
                  <a:pt x="0" y="1450898"/>
                </a:lnTo>
                <a:close/>
              </a:path>
            </a:pathLst>
          </a:custGeom>
          <a:solidFill>
            <a:srgbClr val="0054A4"/>
          </a:solidFill>
        </p:spPr>
        <p:txBody>
          <a:bodyPr wrap="square" lIns="0" tIns="0" rIns="0" bIns="0" rtlCol="0"/>
          <a:lstStyle/>
          <a:p>
            <a:endParaRPr sz="1558"/>
          </a:p>
        </p:txBody>
      </p:sp>
      <p:sp>
        <p:nvSpPr>
          <p:cNvPr id="8" name="object 8"/>
          <p:cNvSpPr/>
          <p:nvPr/>
        </p:nvSpPr>
        <p:spPr>
          <a:xfrm>
            <a:off x="3596801" y="1"/>
            <a:ext cx="1858474" cy="1255651"/>
          </a:xfrm>
          <a:custGeom>
            <a:avLst/>
            <a:gdLst/>
            <a:ahLst/>
            <a:cxnLst/>
            <a:rect l="l" t="t" r="r" b="b"/>
            <a:pathLst>
              <a:path w="2147570" h="1450975">
                <a:moveTo>
                  <a:pt x="0" y="1450898"/>
                </a:moveTo>
                <a:lnTo>
                  <a:pt x="2147303" y="1450898"/>
                </a:lnTo>
                <a:lnTo>
                  <a:pt x="2147303" y="0"/>
                </a:lnTo>
                <a:lnTo>
                  <a:pt x="0" y="0"/>
                </a:lnTo>
                <a:lnTo>
                  <a:pt x="0" y="1450898"/>
                </a:lnTo>
                <a:close/>
              </a:path>
            </a:pathLst>
          </a:custGeom>
          <a:solidFill>
            <a:srgbClr val="0054A4"/>
          </a:solidFill>
        </p:spPr>
        <p:txBody>
          <a:bodyPr wrap="square" lIns="0" tIns="0" rIns="0" bIns="0" rtlCol="0"/>
          <a:lstStyle/>
          <a:p>
            <a:endParaRPr sz="1558"/>
          </a:p>
        </p:txBody>
      </p:sp>
      <p:sp>
        <p:nvSpPr>
          <p:cNvPr id="9" name="object 9"/>
          <p:cNvSpPr/>
          <p:nvPr/>
        </p:nvSpPr>
        <p:spPr>
          <a:xfrm>
            <a:off x="5689601" y="1"/>
            <a:ext cx="1858474" cy="1255651"/>
          </a:xfrm>
          <a:custGeom>
            <a:avLst/>
            <a:gdLst/>
            <a:ahLst/>
            <a:cxnLst/>
            <a:rect l="l" t="t" r="r" b="b"/>
            <a:pathLst>
              <a:path w="2147570" h="1450975">
                <a:moveTo>
                  <a:pt x="0" y="1450898"/>
                </a:moveTo>
                <a:lnTo>
                  <a:pt x="2147303" y="1450898"/>
                </a:lnTo>
                <a:lnTo>
                  <a:pt x="2147303" y="0"/>
                </a:lnTo>
                <a:lnTo>
                  <a:pt x="0" y="0"/>
                </a:lnTo>
                <a:lnTo>
                  <a:pt x="0" y="1450898"/>
                </a:lnTo>
                <a:close/>
              </a:path>
            </a:pathLst>
          </a:custGeom>
          <a:solidFill>
            <a:srgbClr val="0054A4"/>
          </a:solidFill>
        </p:spPr>
        <p:txBody>
          <a:bodyPr wrap="square" lIns="0" tIns="0" rIns="0" bIns="0" rtlCol="0"/>
          <a:lstStyle/>
          <a:p>
            <a:endParaRPr sz="1558"/>
          </a:p>
        </p:txBody>
      </p:sp>
      <p:sp>
        <p:nvSpPr>
          <p:cNvPr id="10" name="object 10"/>
          <p:cNvSpPr/>
          <p:nvPr/>
        </p:nvSpPr>
        <p:spPr>
          <a:xfrm>
            <a:off x="1503990" y="2320960"/>
            <a:ext cx="1858474" cy="1573274"/>
          </a:xfrm>
          <a:custGeom>
            <a:avLst/>
            <a:gdLst/>
            <a:ahLst/>
            <a:cxnLst/>
            <a:rect l="l" t="t" r="r" b="b"/>
            <a:pathLst>
              <a:path w="2147570" h="1818004">
                <a:moveTo>
                  <a:pt x="0" y="1817992"/>
                </a:moveTo>
                <a:lnTo>
                  <a:pt x="2147303" y="1817992"/>
                </a:lnTo>
                <a:lnTo>
                  <a:pt x="2147303" y="0"/>
                </a:lnTo>
                <a:lnTo>
                  <a:pt x="0" y="0"/>
                </a:lnTo>
                <a:lnTo>
                  <a:pt x="0" y="1817992"/>
                </a:lnTo>
                <a:close/>
              </a:path>
            </a:pathLst>
          </a:custGeom>
          <a:solidFill>
            <a:srgbClr val="BDD852"/>
          </a:solidFill>
        </p:spPr>
        <p:txBody>
          <a:bodyPr wrap="square" lIns="0" tIns="0" rIns="0" bIns="0" rtlCol="0"/>
          <a:lstStyle/>
          <a:p>
            <a:endParaRPr sz="1558" dirty="0"/>
          </a:p>
        </p:txBody>
      </p:sp>
      <p:sp>
        <p:nvSpPr>
          <p:cNvPr id="11" name="object 11"/>
          <p:cNvSpPr/>
          <p:nvPr/>
        </p:nvSpPr>
        <p:spPr>
          <a:xfrm>
            <a:off x="1503990" y="1838076"/>
            <a:ext cx="1858474" cy="483027"/>
          </a:xfrm>
          <a:custGeom>
            <a:avLst/>
            <a:gdLst/>
            <a:ahLst/>
            <a:cxnLst/>
            <a:rect l="l" t="t" r="r" b="b"/>
            <a:pathLst>
              <a:path w="2147570" h="558164">
                <a:moveTo>
                  <a:pt x="2147303" y="0"/>
                </a:moveTo>
                <a:lnTo>
                  <a:pt x="718540" y="0"/>
                </a:lnTo>
                <a:lnTo>
                  <a:pt x="718540" y="301675"/>
                </a:lnTo>
                <a:lnTo>
                  <a:pt x="714620" y="446713"/>
                </a:lnTo>
                <a:lnTo>
                  <a:pt x="687181" y="521192"/>
                </a:lnTo>
                <a:lnTo>
                  <a:pt x="612702" y="548631"/>
                </a:lnTo>
                <a:lnTo>
                  <a:pt x="467664" y="552551"/>
                </a:lnTo>
                <a:lnTo>
                  <a:pt x="0" y="552551"/>
                </a:lnTo>
                <a:lnTo>
                  <a:pt x="0" y="557999"/>
                </a:lnTo>
                <a:lnTo>
                  <a:pt x="2147303" y="557999"/>
                </a:lnTo>
                <a:lnTo>
                  <a:pt x="2147303" y="0"/>
                </a:lnTo>
                <a:close/>
              </a:path>
            </a:pathLst>
          </a:custGeom>
          <a:solidFill>
            <a:srgbClr val="91AC43"/>
          </a:solidFill>
        </p:spPr>
        <p:txBody>
          <a:bodyPr wrap="square" lIns="0" tIns="0" rIns="0" bIns="0" rtlCol="0"/>
          <a:lstStyle/>
          <a:p>
            <a:endParaRPr sz="1558"/>
          </a:p>
        </p:txBody>
      </p:sp>
      <p:sp>
        <p:nvSpPr>
          <p:cNvPr id="29" name="object 29"/>
          <p:cNvSpPr txBox="1"/>
          <p:nvPr/>
        </p:nvSpPr>
        <p:spPr>
          <a:xfrm>
            <a:off x="1617620" y="4171598"/>
            <a:ext cx="791857" cy="1769715"/>
          </a:xfrm>
          <a:prstGeom prst="rect">
            <a:avLst/>
          </a:prstGeom>
        </p:spPr>
        <p:txBody>
          <a:bodyPr vert="horz" wrap="square" lIns="0" tIns="0" rIns="0" bIns="0" rtlCol="0">
            <a:spAutoFit/>
          </a:bodyPr>
          <a:lstStyle/>
          <a:p>
            <a:pPr marL="208821" indent="-197830">
              <a:lnSpc>
                <a:spcPts val="1800"/>
              </a:lnSpc>
              <a:buChar char="•"/>
              <a:tabLst>
                <a:tab pos="208271" algn="l"/>
                <a:tab pos="208821" algn="l"/>
              </a:tabLst>
            </a:pPr>
            <a:r>
              <a:rPr sz="1558" spc="-658" dirty="0">
                <a:solidFill>
                  <a:srgbClr val="FFFFFF"/>
                </a:solidFill>
                <a:latin typeface="Bookman Old Style"/>
                <a:cs typeface="Bookman Old Style"/>
              </a:rPr>
              <a:t>$OLFLD</a:t>
            </a:r>
            <a:endParaRPr sz="1558" dirty="0">
              <a:latin typeface="Bookman Old Style"/>
              <a:cs typeface="Bookman Old Style"/>
            </a:endParaRPr>
          </a:p>
          <a:p>
            <a:pPr marL="208821" indent="-197830">
              <a:lnSpc>
                <a:spcPts val="1731"/>
              </a:lnSpc>
              <a:buChar char="•"/>
              <a:tabLst>
                <a:tab pos="208271" algn="l"/>
                <a:tab pos="208821" algn="l"/>
              </a:tabLst>
            </a:pPr>
            <a:r>
              <a:rPr sz="1558" spc="-684" dirty="0">
                <a:solidFill>
                  <a:srgbClr val="FFFFFF"/>
                </a:solidFill>
                <a:latin typeface="Bookman Old Style"/>
                <a:cs typeface="Bookman Old Style"/>
              </a:rPr>
              <a:t>$ORQH</a:t>
            </a:r>
            <a:endParaRPr sz="1558" dirty="0">
              <a:latin typeface="Bookman Old Style"/>
              <a:cs typeface="Bookman Old Style"/>
            </a:endParaRPr>
          </a:p>
          <a:p>
            <a:pPr marL="208821" indent="-197830">
              <a:lnSpc>
                <a:spcPts val="1731"/>
              </a:lnSpc>
              <a:buChar char="•"/>
              <a:tabLst>
                <a:tab pos="208271" algn="l"/>
                <a:tab pos="208821" algn="l"/>
              </a:tabLst>
            </a:pPr>
            <a:r>
              <a:rPr sz="1558" spc="-419" dirty="0">
                <a:solidFill>
                  <a:srgbClr val="FFFFFF"/>
                </a:solidFill>
                <a:latin typeface="Bookman Old Style"/>
                <a:cs typeface="Bookman Old Style"/>
              </a:rPr>
              <a:t>'URSV</a:t>
            </a:r>
            <a:endParaRPr sz="1558" dirty="0">
              <a:latin typeface="Bookman Old Style"/>
              <a:cs typeface="Bookman Old Style"/>
            </a:endParaRPr>
          </a:p>
          <a:p>
            <a:pPr marL="208821" indent="-197830">
              <a:lnSpc>
                <a:spcPts val="1731"/>
              </a:lnSpc>
              <a:buChar char="•"/>
              <a:tabLst>
                <a:tab pos="208271" algn="l"/>
                <a:tab pos="208821" algn="l"/>
              </a:tabLst>
            </a:pPr>
            <a:r>
              <a:rPr sz="1558" spc="-619" dirty="0">
                <a:solidFill>
                  <a:srgbClr val="FFFFFF"/>
                </a:solidFill>
                <a:latin typeface="Bookman Old Style"/>
                <a:cs typeface="Bookman Old Style"/>
              </a:rPr>
              <a:t>,QQRVKDGH</a:t>
            </a:r>
            <a:endParaRPr sz="1558" dirty="0">
              <a:latin typeface="Bookman Old Style"/>
              <a:cs typeface="Bookman Old Style"/>
            </a:endParaRPr>
          </a:p>
          <a:p>
            <a:pPr marL="208821" indent="-197830">
              <a:lnSpc>
                <a:spcPts val="1731"/>
              </a:lnSpc>
              <a:buChar char="•"/>
              <a:tabLst>
                <a:tab pos="208271" algn="l"/>
                <a:tab pos="208821" algn="l"/>
              </a:tabLst>
            </a:pPr>
            <a:r>
              <a:rPr sz="1558" spc="-588" dirty="0">
                <a:solidFill>
                  <a:srgbClr val="FFFFFF"/>
                </a:solidFill>
                <a:latin typeface="Bookman Old Style"/>
                <a:cs typeface="Bookman Old Style"/>
              </a:rPr>
              <a:t>/DPDQG</a:t>
            </a:r>
            <a:endParaRPr sz="1558" dirty="0">
              <a:latin typeface="Bookman Old Style"/>
              <a:cs typeface="Bookman Old Style"/>
            </a:endParaRPr>
          </a:p>
          <a:p>
            <a:pPr marL="208271" indent="-197281">
              <a:lnSpc>
                <a:spcPts val="1731"/>
              </a:lnSpc>
              <a:buChar char="•"/>
              <a:tabLst>
                <a:tab pos="208271" algn="l"/>
                <a:tab pos="208821" algn="l"/>
              </a:tabLst>
            </a:pPr>
            <a:r>
              <a:rPr sz="1558" spc="-440" dirty="0">
                <a:solidFill>
                  <a:srgbClr val="FFFFFF"/>
                </a:solidFill>
                <a:latin typeface="Bookman Old Style"/>
                <a:cs typeface="Bookman Old Style"/>
              </a:rPr>
              <a:t>0DUH[</a:t>
            </a:r>
            <a:endParaRPr sz="1558" dirty="0">
              <a:latin typeface="Bookman Old Style"/>
              <a:cs typeface="Bookman Old Style"/>
            </a:endParaRPr>
          </a:p>
          <a:p>
            <a:pPr marL="208821" indent="-197830">
              <a:lnSpc>
                <a:spcPts val="1800"/>
              </a:lnSpc>
              <a:buChar char="•"/>
              <a:tabLst>
                <a:tab pos="208271" algn="l"/>
                <a:tab pos="208821" algn="l"/>
              </a:tabLst>
            </a:pPr>
            <a:r>
              <a:rPr sz="1558" spc="-662" dirty="0">
                <a:solidFill>
                  <a:srgbClr val="FFFFFF"/>
                </a:solidFill>
                <a:latin typeface="Bookman Old Style"/>
                <a:cs typeface="Bookman Old Style"/>
              </a:rPr>
              <a:t>7DORV</a:t>
            </a:r>
            <a:endParaRPr sz="1558" dirty="0">
              <a:latin typeface="Bookman Old Style"/>
              <a:cs typeface="Bookman Old Style"/>
            </a:endParaRPr>
          </a:p>
        </p:txBody>
      </p:sp>
      <p:sp>
        <p:nvSpPr>
          <p:cNvPr id="30" name="object 30"/>
          <p:cNvSpPr/>
          <p:nvPr/>
        </p:nvSpPr>
        <p:spPr>
          <a:xfrm>
            <a:off x="3596789" y="2320960"/>
            <a:ext cx="1858474" cy="1573274"/>
          </a:xfrm>
          <a:custGeom>
            <a:avLst/>
            <a:gdLst/>
            <a:ahLst/>
            <a:cxnLst/>
            <a:rect l="l" t="t" r="r" b="b"/>
            <a:pathLst>
              <a:path w="2147570" h="1818004">
                <a:moveTo>
                  <a:pt x="0" y="1817992"/>
                </a:moveTo>
                <a:lnTo>
                  <a:pt x="2147303" y="1817992"/>
                </a:lnTo>
                <a:lnTo>
                  <a:pt x="2147303" y="0"/>
                </a:lnTo>
                <a:lnTo>
                  <a:pt x="0" y="0"/>
                </a:lnTo>
                <a:lnTo>
                  <a:pt x="0" y="1817992"/>
                </a:lnTo>
                <a:close/>
              </a:path>
            </a:pathLst>
          </a:custGeom>
          <a:solidFill>
            <a:srgbClr val="0089CC"/>
          </a:solidFill>
        </p:spPr>
        <p:txBody>
          <a:bodyPr wrap="square" lIns="0" tIns="0" rIns="0" bIns="0" rtlCol="0"/>
          <a:lstStyle/>
          <a:p>
            <a:endParaRPr sz="1558"/>
          </a:p>
        </p:txBody>
      </p:sp>
      <p:sp>
        <p:nvSpPr>
          <p:cNvPr id="31" name="object 31"/>
          <p:cNvSpPr/>
          <p:nvPr/>
        </p:nvSpPr>
        <p:spPr>
          <a:xfrm>
            <a:off x="3596789" y="1838076"/>
            <a:ext cx="1858474" cy="483027"/>
          </a:xfrm>
          <a:custGeom>
            <a:avLst/>
            <a:gdLst/>
            <a:ahLst/>
            <a:cxnLst/>
            <a:rect l="l" t="t" r="r" b="b"/>
            <a:pathLst>
              <a:path w="2147570" h="558164">
                <a:moveTo>
                  <a:pt x="2147303" y="0"/>
                </a:moveTo>
                <a:lnTo>
                  <a:pt x="718540" y="0"/>
                </a:lnTo>
                <a:lnTo>
                  <a:pt x="718540" y="301675"/>
                </a:lnTo>
                <a:lnTo>
                  <a:pt x="714620" y="446713"/>
                </a:lnTo>
                <a:lnTo>
                  <a:pt x="687181" y="521192"/>
                </a:lnTo>
                <a:lnTo>
                  <a:pt x="612702" y="548631"/>
                </a:lnTo>
                <a:lnTo>
                  <a:pt x="467664" y="552551"/>
                </a:lnTo>
                <a:lnTo>
                  <a:pt x="0" y="552551"/>
                </a:lnTo>
                <a:lnTo>
                  <a:pt x="0" y="557999"/>
                </a:lnTo>
                <a:lnTo>
                  <a:pt x="2147303" y="557999"/>
                </a:lnTo>
                <a:lnTo>
                  <a:pt x="2147303" y="0"/>
                </a:lnTo>
                <a:close/>
              </a:path>
            </a:pathLst>
          </a:custGeom>
          <a:solidFill>
            <a:srgbClr val="006FA8"/>
          </a:solidFill>
        </p:spPr>
        <p:txBody>
          <a:bodyPr wrap="square" lIns="0" tIns="0" rIns="0" bIns="0" rtlCol="0"/>
          <a:lstStyle/>
          <a:p>
            <a:endParaRPr sz="1558"/>
          </a:p>
        </p:txBody>
      </p:sp>
      <p:sp>
        <p:nvSpPr>
          <p:cNvPr id="32" name="object 32"/>
          <p:cNvSpPr/>
          <p:nvPr/>
        </p:nvSpPr>
        <p:spPr>
          <a:xfrm>
            <a:off x="3596789" y="3894224"/>
            <a:ext cx="1858474" cy="2685500"/>
          </a:xfrm>
          <a:custGeom>
            <a:avLst/>
            <a:gdLst/>
            <a:ahLst/>
            <a:cxnLst/>
            <a:rect l="l" t="t" r="r" b="b"/>
            <a:pathLst>
              <a:path w="2147570" h="3103245">
                <a:moveTo>
                  <a:pt x="0" y="3103156"/>
                </a:moveTo>
                <a:lnTo>
                  <a:pt x="2147303" y="3103156"/>
                </a:lnTo>
                <a:lnTo>
                  <a:pt x="2147303" y="0"/>
                </a:lnTo>
                <a:lnTo>
                  <a:pt x="0" y="0"/>
                </a:lnTo>
                <a:lnTo>
                  <a:pt x="0" y="3103156"/>
                </a:lnTo>
                <a:close/>
              </a:path>
            </a:pathLst>
          </a:custGeom>
          <a:solidFill>
            <a:srgbClr val="006FA8"/>
          </a:solidFill>
        </p:spPr>
        <p:txBody>
          <a:bodyPr wrap="square" lIns="0" tIns="0" rIns="0" bIns="0" rtlCol="0"/>
          <a:lstStyle/>
          <a:p>
            <a:endParaRPr sz="1558"/>
          </a:p>
        </p:txBody>
      </p:sp>
      <p:sp>
        <p:nvSpPr>
          <p:cNvPr id="37" name="object 37"/>
          <p:cNvSpPr/>
          <p:nvPr/>
        </p:nvSpPr>
        <p:spPr>
          <a:xfrm>
            <a:off x="5689601" y="2320960"/>
            <a:ext cx="1858474" cy="1573274"/>
          </a:xfrm>
          <a:custGeom>
            <a:avLst/>
            <a:gdLst/>
            <a:ahLst/>
            <a:cxnLst/>
            <a:rect l="l" t="t" r="r" b="b"/>
            <a:pathLst>
              <a:path w="2147570" h="1818004">
                <a:moveTo>
                  <a:pt x="0" y="1817992"/>
                </a:moveTo>
                <a:lnTo>
                  <a:pt x="2147303" y="1817992"/>
                </a:lnTo>
                <a:lnTo>
                  <a:pt x="2147303" y="0"/>
                </a:lnTo>
                <a:lnTo>
                  <a:pt x="0" y="0"/>
                </a:lnTo>
                <a:lnTo>
                  <a:pt x="0" y="1817992"/>
                </a:lnTo>
                <a:close/>
              </a:path>
            </a:pathLst>
          </a:custGeom>
          <a:solidFill>
            <a:srgbClr val="038751"/>
          </a:solidFill>
        </p:spPr>
        <p:txBody>
          <a:bodyPr wrap="square" lIns="0" tIns="0" rIns="0" bIns="0" rtlCol="0"/>
          <a:lstStyle/>
          <a:p>
            <a:endParaRPr sz="1558"/>
          </a:p>
        </p:txBody>
      </p:sp>
      <p:sp>
        <p:nvSpPr>
          <p:cNvPr id="38" name="object 38"/>
          <p:cNvSpPr/>
          <p:nvPr/>
        </p:nvSpPr>
        <p:spPr>
          <a:xfrm>
            <a:off x="5689601" y="1838076"/>
            <a:ext cx="1858474" cy="483027"/>
          </a:xfrm>
          <a:custGeom>
            <a:avLst/>
            <a:gdLst/>
            <a:ahLst/>
            <a:cxnLst/>
            <a:rect l="l" t="t" r="r" b="b"/>
            <a:pathLst>
              <a:path w="2147570" h="558164">
                <a:moveTo>
                  <a:pt x="2147303" y="0"/>
                </a:moveTo>
                <a:lnTo>
                  <a:pt x="718540" y="0"/>
                </a:lnTo>
                <a:lnTo>
                  <a:pt x="718540" y="301675"/>
                </a:lnTo>
                <a:lnTo>
                  <a:pt x="714620" y="446713"/>
                </a:lnTo>
                <a:lnTo>
                  <a:pt x="687181" y="521192"/>
                </a:lnTo>
                <a:lnTo>
                  <a:pt x="612702" y="548631"/>
                </a:lnTo>
                <a:lnTo>
                  <a:pt x="467664" y="552551"/>
                </a:lnTo>
                <a:lnTo>
                  <a:pt x="0" y="552551"/>
                </a:lnTo>
                <a:lnTo>
                  <a:pt x="0" y="557999"/>
                </a:lnTo>
                <a:lnTo>
                  <a:pt x="2147303" y="557999"/>
                </a:lnTo>
                <a:lnTo>
                  <a:pt x="2147303" y="0"/>
                </a:lnTo>
                <a:close/>
              </a:path>
            </a:pathLst>
          </a:custGeom>
          <a:solidFill>
            <a:srgbClr val="006E42"/>
          </a:solidFill>
        </p:spPr>
        <p:txBody>
          <a:bodyPr wrap="square" lIns="0" tIns="0" rIns="0" bIns="0" rtlCol="0"/>
          <a:lstStyle/>
          <a:p>
            <a:endParaRPr sz="1558"/>
          </a:p>
        </p:txBody>
      </p:sp>
      <p:sp>
        <p:nvSpPr>
          <p:cNvPr id="39" name="object 39"/>
          <p:cNvSpPr/>
          <p:nvPr/>
        </p:nvSpPr>
        <p:spPr>
          <a:xfrm>
            <a:off x="5689601" y="3894224"/>
            <a:ext cx="1858474" cy="2685500"/>
          </a:xfrm>
          <a:custGeom>
            <a:avLst/>
            <a:gdLst/>
            <a:ahLst/>
            <a:cxnLst/>
            <a:rect l="l" t="t" r="r" b="b"/>
            <a:pathLst>
              <a:path w="2147570" h="3103245">
                <a:moveTo>
                  <a:pt x="0" y="3103156"/>
                </a:moveTo>
                <a:lnTo>
                  <a:pt x="2147303" y="3103156"/>
                </a:lnTo>
                <a:lnTo>
                  <a:pt x="2147303" y="0"/>
                </a:lnTo>
                <a:lnTo>
                  <a:pt x="0" y="0"/>
                </a:lnTo>
                <a:lnTo>
                  <a:pt x="0" y="3103156"/>
                </a:lnTo>
                <a:close/>
              </a:path>
            </a:pathLst>
          </a:custGeom>
          <a:solidFill>
            <a:srgbClr val="006E42"/>
          </a:solidFill>
        </p:spPr>
        <p:txBody>
          <a:bodyPr wrap="square" lIns="0" tIns="0" rIns="0" bIns="0" rtlCol="0"/>
          <a:lstStyle/>
          <a:p>
            <a:endParaRPr sz="1558"/>
          </a:p>
        </p:txBody>
      </p:sp>
      <p:sp>
        <p:nvSpPr>
          <p:cNvPr id="85" name="object 85"/>
          <p:cNvSpPr txBox="1"/>
          <p:nvPr/>
        </p:nvSpPr>
        <p:spPr>
          <a:xfrm>
            <a:off x="1617620" y="1838273"/>
            <a:ext cx="242338" cy="479362"/>
          </a:xfrm>
          <a:prstGeom prst="rect">
            <a:avLst/>
          </a:prstGeom>
        </p:spPr>
        <p:txBody>
          <a:bodyPr vert="horz" wrap="square" lIns="0" tIns="0" rIns="0" bIns="0" rtlCol="0">
            <a:spAutoFit/>
          </a:bodyPr>
          <a:lstStyle/>
          <a:p>
            <a:pPr marL="10991"/>
            <a:r>
              <a:rPr sz="3115" spc="-437" dirty="0">
                <a:solidFill>
                  <a:srgbClr val="FFFFFF"/>
                </a:solidFill>
                <a:latin typeface="Arial"/>
                <a:cs typeface="Arial"/>
              </a:rPr>
              <a:t>4.</a:t>
            </a:r>
            <a:endParaRPr sz="3115">
              <a:latin typeface="Arial"/>
              <a:cs typeface="Arial"/>
            </a:endParaRPr>
          </a:p>
        </p:txBody>
      </p:sp>
      <p:sp>
        <p:nvSpPr>
          <p:cNvPr id="86" name="object 86"/>
          <p:cNvSpPr txBox="1"/>
          <p:nvPr/>
        </p:nvSpPr>
        <p:spPr>
          <a:xfrm>
            <a:off x="3710407" y="1838273"/>
            <a:ext cx="242338" cy="479362"/>
          </a:xfrm>
          <a:prstGeom prst="rect">
            <a:avLst/>
          </a:prstGeom>
        </p:spPr>
        <p:txBody>
          <a:bodyPr vert="horz" wrap="square" lIns="0" tIns="0" rIns="0" bIns="0" rtlCol="0">
            <a:spAutoFit/>
          </a:bodyPr>
          <a:lstStyle/>
          <a:p>
            <a:pPr marL="10991"/>
            <a:r>
              <a:rPr sz="3115" spc="-437" dirty="0">
                <a:solidFill>
                  <a:srgbClr val="FFFFFF"/>
                </a:solidFill>
                <a:latin typeface="Arial"/>
                <a:cs typeface="Arial"/>
              </a:rPr>
              <a:t>5.</a:t>
            </a:r>
            <a:endParaRPr sz="3115">
              <a:latin typeface="Arial"/>
              <a:cs typeface="Arial"/>
            </a:endParaRPr>
          </a:p>
        </p:txBody>
      </p:sp>
      <p:sp>
        <p:nvSpPr>
          <p:cNvPr id="87" name="object 87"/>
          <p:cNvSpPr txBox="1"/>
          <p:nvPr/>
        </p:nvSpPr>
        <p:spPr>
          <a:xfrm>
            <a:off x="5803226" y="1838273"/>
            <a:ext cx="242338" cy="479362"/>
          </a:xfrm>
          <a:prstGeom prst="rect">
            <a:avLst/>
          </a:prstGeom>
        </p:spPr>
        <p:txBody>
          <a:bodyPr vert="horz" wrap="square" lIns="0" tIns="0" rIns="0" bIns="0" rtlCol="0">
            <a:spAutoFit/>
          </a:bodyPr>
          <a:lstStyle/>
          <a:p>
            <a:pPr marL="10991"/>
            <a:r>
              <a:rPr sz="3115" spc="-433" dirty="0">
                <a:solidFill>
                  <a:srgbClr val="FFFFFF"/>
                </a:solidFill>
                <a:latin typeface="Arial"/>
                <a:cs typeface="Arial"/>
              </a:rPr>
              <a:t>6.</a:t>
            </a:r>
            <a:endParaRPr sz="3115">
              <a:latin typeface="Arial"/>
              <a:cs typeface="Arial"/>
            </a:endParaRPr>
          </a:p>
        </p:txBody>
      </p:sp>
      <p:sp>
        <p:nvSpPr>
          <p:cNvPr id="88" name="object 88"/>
          <p:cNvSpPr/>
          <p:nvPr/>
        </p:nvSpPr>
        <p:spPr>
          <a:xfrm>
            <a:off x="1503990" y="874669"/>
            <a:ext cx="1858474" cy="389060"/>
          </a:xfrm>
          <a:custGeom>
            <a:avLst/>
            <a:gdLst/>
            <a:ahLst/>
            <a:cxnLst/>
            <a:rect l="l" t="t" r="r" b="b"/>
            <a:pathLst>
              <a:path w="2147570" h="449580">
                <a:moveTo>
                  <a:pt x="1073645" y="0"/>
                </a:moveTo>
                <a:lnTo>
                  <a:pt x="0" y="140017"/>
                </a:lnTo>
                <a:lnTo>
                  <a:pt x="0" y="449173"/>
                </a:lnTo>
                <a:lnTo>
                  <a:pt x="2147303" y="449173"/>
                </a:lnTo>
                <a:lnTo>
                  <a:pt x="2147303" y="140017"/>
                </a:lnTo>
                <a:lnTo>
                  <a:pt x="1073645" y="0"/>
                </a:lnTo>
                <a:close/>
              </a:path>
            </a:pathLst>
          </a:custGeom>
          <a:solidFill>
            <a:srgbClr val="B3D334"/>
          </a:solidFill>
        </p:spPr>
        <p:txBody>
          <a:bodyPr wrap="square" lIns="0" tIns="0" rIns="0" bIns="0" rtlCol="0"/>
          <a:lstStyle/>
          <a:p>
            <a:endParaRPr sz="1558"/>
          </a:p>
        </p:txBody>
      </p:sp>
      <p:sp>
        <p:nvSpPr>
          <p:cNvPr id="89" name="object 89"/>
          <p:cNvSpPr/>
          <p:nvPr/>
        </p:nvSpPr>
        <p:spPr>
          <a:xfrm>
            <a:off x="3596801" y="874669"/>
            <a:ext cx="1858474" cy="389060"/>
          </a:xfrm>
          <a:custGeom>
            <a:avLst/>
            <a:gdLst/>
            <a:ahLst/>
            <a:cxnLst/>
            <a:rect l="l" t="t" r="r" b="b"/>
            <a:pathLst>
              <a:path w="2147570" h="449580">
                <a:moveTo>
                  <a:pt x="1073645" y="0"/>
                </a:moveTo>
                <a:lnTo>
                  <a:pt x="0" y="140017"/>
                </a:lnTo>
                <a:lnTo>
                  <a:pt x="0" y="449173"/>
                </a:lnTo>
                <a:lnTo>
                  <a:pt x="2147303" y="449173"/>
                </a:lnTo>
                <a:lnTo>
                  <a:pt x="2147303" y="140017"/>
                </a:lnTo>
                <a:lnTo>
                  <a:pt x="1073645" y="0"/>
                </a:lnTo>
                <a:close/>
              </a:path>
            </a:pathLst>
          </a:custGeom>
          <a:solidFill>
            <a:srgbClr val="007DC5"/>
          </a:solidFill>
        </p:spPr>
        <p:txBody>
          <a:bodyPr wrap="square" lIns="0" tIns="0" rIns="0" bIns="0" rtlCol="0"/>
          <a:lstStyle/>
          <a:p>
            <a:endParaRPr sz="1558"/>
          </a:p>
        </p:txBody>
      </p:sp>
      <p:sp>
        <p:nvSpPr>
          <p:cNvPr id="90" name="object 90"/>
          <p:cNvSpPr/>
          <p:nvPr/>
        </p:nvSpPr>
        <p:spPr>
          <a:xfrm>
            <a:off x="5689601" y="874669"/>
            <a:ext cx="1858474" cy="389060"/>
          </a:xfrm>
          <a:custGeom>
            <a:avLst/>
            <a:gdLst/>
            <a:ahLst/>
            <a:cxnLst/>
            <a:rect l="l" t="t" r="r" b="b"/>
            <a:pathLst>
              <a:path w="2147570" h="449580">
                <a:moveTo>
                  <a:pt x="1073645" y="0"/>
                </a:moveTo>
                <a:lnTo>
                  <a:pt x="0" y="140017"/>
                </a:lnTo>
                <a:lnTo>
                  <a:pt x="0" y="449173"/>
                </a:lnTo>
                <a:lnTo>
                  <a:pt x="2147303" y="449173"/>
                </a:lnTo>
                <a:lnTo>
                  <a:pt x="2147303" y="140017"/>
                </a:lnTo>
                <a:lnTo>
                  <a:pt x="1073645" y="0"/>
                </a:lnTo>
                <a:close/>
              </a:path>
            </a:pathLst>
          </a:custGeom>
          <a:solidFill>
            <a:srgbClr val="007C41"/>
          </a:solidFill>
        </p:spPr>
        <p:txBody>
          <a:bodyPr wrap="square" lIns="0" tIns="0" rIns="0" bIns="0" rtlCol="0"/>
          <a:lstStyle/>
          <a:p>
            <a:endParaRPr sz="1558"/>
          </a:p>
        </p:txBody>
      </p:sp>
      <p:sp>
        <p:nvSpPr>
          <p:cNvPr id="91" name="object 91"/>
          <p:cNvSpPr/>
          <p:nvPr/>
        </p:nvSpPr>
        <p:spPr>
          <a:xfrm>
            <a:off x="1192457" y="6579647"/>
            <a:ext cx="6760735" cy="274210"/>
          </a:xfrm>
          <a:custGeom>
            <a:avLst/>
            <a:gdLst/>
            <a:ahLst/>
            <a:cxnLst/>
            <a:rect l="l" t="t" r="r" b="b"/>
            <a:pathLst>
              <a:path w="7812405" h="316865">
                <a:moveTo>
                  <a:pt x="0" y="316852"/>
                </a:moveTo>
                <a:lnTo>
                  <a:pt x="7811998" y="316852"/>
                </a:lnTo>
                <a:lnTo>
                  <a:pt x="7811998" y="0"/>
                </a:lnTo>
                <a:lnTo>
                  <a:pt x="0" y="0"/>
                </a:lnTo>
                <a:lnTo>
                  <a:pt x="0" y="316852"/>
                </a:lnTo>
                <a:close/>
              </a:path>
            </a:pathLst>
          </a:custGeom>
          <a:solidFill>
            <a:srgbClr val="0054A4"/>
          </a:solidFill>
        </p:spPr>
        <p:txBody>
          <a:bodyPr wrap="square" lIns="0" tIns="0" rIns="0" bIns="0" rtlCol="0"/>
          <a:lstStyle/>
          <a:p>
            <a:endParaRPr sz="1558"/>
          </a:p>
        </p:txBody>
      </p:sp>
      <p:sp>
        <p:nvSpPr>
          <p:cNvPr id="92" name="object 10"/>
          <p:cNvSpPr/>
          <p:nvPr/>
        </p:nvSpPr>
        <p:spPr>
          <a:xfrm>
            <a:off x="1503990" y="3890689"/>
            <a:ext cx="1858474" cy="2685423"/>
          </a:xfrm>
          <a:custGeom>
            <a:avLst/>
            <a:gdLst/>
            <a:ahLst/>
            <a:cxnLst/>
            <a:rect l="l" t="t" r="r" b="b"/>
            <a:pathLst>
              <a:path w="2147570" h="1818004">
                <a:moveTo>
                  <a:pt x="0" y="1817992"/>
                </a:moveTo>
                <a:lnTo>
                  <a:pt x="2147303" y="1817992"/>
                </a:lnTo>
                <a:lnTo>
                  <a:pt x="2147303" y="0"/>
                </a:lnTo>
                <a:lnTo>
                  <a:pt x="0" y="0"/>
                </a:lnTo>
                <a:lnTo>
                  <a:pt x="0" y="1817992"/>
                </a:lnTo>
                <a:close/>
              </a:path>
            </a:pathLst>
          </a:custGeom>
          <a:solidFill>
            <a:srgbClr val="B3D334"/>
          </a:solidFill>
        </p:spPr>
        <p:txBody>
          <a:bodyPr wrap="square" lIns="0" tIns="0" rIns="0" bIns="0" rtlCol="0"/>
          <a:lstStyle/>
          <a:p>
            <a:endParaRPr sz="1558"/>
          </a:p>
        </p:txBody>
      </p:sp>
      <p:sp>
        <p:nvSpPr>
          <p:cNvPr id="93" name="Metin kutusu 92"/>
          <p:cNvSpPr txBox="1"/>
          <p:nvPr/>
        </p:nvSpPr>
        <p:spPr>
          <a:xfrm>
            <a:off x="1751385" y="1464041"/>
            <a:ext cx="1858243" cy="369332"/>
          </a:xfrm>
          <a:prstGeom prst="rect">
            <a:avLst/>
          </a:prstGeom>
          <a:noFill/>
        </p:spPr>
        <p:txBody>
          <a:bodyPr wrap="square" rtlCol="0">
            <a:spAutoFit/>
          </a:bodyPr>
          <a:lstStyle/>
          <a:p>
            <a:pPr marL="400050" lvl="1" indent="0">
              <a:buNone/>
            </a:pPr>
            <a:r>
              <a:rPr lang="tr-TR" dirty="0">
                <a:solidFill>
                  <a:schemeClr val="bg1"/>
                </a:solidFill>
                <a:effectLst>
                  <a:outerShdw blurRad="38100" dist="38100" dir="2700000" algn="tl">
                    <a:srgbClr val="000000">
                      <a:alpha val="43137"/>
                    </a:srgbClr>
                  </a:outerShdw>
                </a:effectLst>
              </a:rPr>
              <a:t>Proje </a:t>
            </a:r>
            <a:r>
              <a:rPr lang="tr-TR" dirty="0" smtClean="0">
                <a:solidFill>
                  <a:schemeClr val="bg1"/>
                </a:solidFill>
                <a:effectLst>
                  <a:outerShdw blurRad="38100" dist="38100" dir="2700000" algn="tl">
                    <a:srgbClr val="000000">
                      <a:alpha val="43137"/>
                    </a:srgbClr>
                  </a:outerShdw>
                </a:effectLst>
              </a:rPr>
              <a:t>Adı</a:t>
            </a:r>
            <a:endParaRPr lang="tr-TR" dirty="0">
              <a:solidFill>
                <a:schemeClr val="bg1"/>
              </a:solidFill>
              <a:effectLst>
                <a:outerShdw blurRad="38100" dist="38100" dir="2700000" algn="tl">
                  <a:srgbClr val="000000">
                    <a:alpha val="43137"/>
                  </a:srgbClr>
                </a:outerShdw>
              </a:effectLst>
            </a:endParaRPr>
          </a:p>
        </p:txBody>
      </p:sp>
      <p:sp>
        <p:nvSpPr>
          <p:cNvPr id="94" name="Metin kutusu 93"/>
          <p:cNvSpPr txBox="1"/>
          <p:nvPr/>
        </p:nvSpPr>
        <p:spPr>
          <a:xfrm rot="16200000">
            <a:off x="775748" y="3994336"/>
            <a:ext cx="3921836" cy="646331"/>
          </a:xfrm>
          <a:prstGeom prst="rect">
            <a:avLst/>
          </a:prstGeom>
          <a:noFill/>
        </p:spPr>
        <p:txBody>
          <a:bodyPr wrap="square" rtlCol="0">
            <a:spAutoFit/>
          </a:bodyPr>
          <a:lstStyle/>
          <a:p>
            <a:r>
              <a:rPr lang="tr-TR" altLang="tr-TR" dirty="0">
                <a:solidFill>
                  <a:schemeClr val="bg1"/>
                </a:solidFill>
              </a:rPr>
              <a:t>Engelsiz Sağlık Turizmi ile Yeni Hayatlar</a:t>
            </a:r>
          </a:p>
          <a:p>
            <a:endParaRPr lang="tr-TR" dirty="0"/>
          </a:p>
        </p:txBody>
      </p:sp>
      <p:sp>
        <p:nvSpPr>
          <p:cNvPr id="95" name="Metin kutusu 94"/>
          <p:cNvSpPr txBox="1"/>
          <p:nvPr/>
        </p:nvSpPr>
        <p:spPr>
          <a:xfrm>
            <a:off x="4168556" y="1411968"/>
            <a:ext cx="1502289" cy="369332"/>
          </a:xfrm>
          <a:prstGeom prst="rect">
            <a:avLst/>
          </a:prstGeom>
          <a:noFill/>
        </p:spPr>
        <p:txBody>
          <a:bodyPr wrap="square" rtlCol="0">
            <a:spAutoFit/>
          </a:bodyPr>
          <a:lstStyle/>
          <a:p>
            <a:r>
              <a:rPr lang="tr-TR" dirty="0" smtClean="0">
                <a:solidFill>
                  <a:schemeClr val="bg1"/>
                </a:solidFill>
              </a:rPr>
              <a:t>Proje Sahibi</a:t>
            </a:r>
            <a:endParaRPr lang="tr-TR" dirty="0">
              <a:solidFill>
                <a:schemeClr val="bg1"/>
              </a:solidFill>
            </a:endParaRPr>
          </a:p>
        </p:txBody>
      </p:sp>
      <p:sp>
        <p:nvSpPr>
          <p:cNvPr id="96" name="Metin kutusu 95"/>
          <p:cNvSpPr txBox="1"/>
          <p:nvPr/>
        </p:nvSpPr>
        <p:spPr>
          <a:xfrm>
            <a:off x="5686711" y="1402157"/>
            <a:ext cx="2254009" cy="646331"/>
          </a:xfrm>
          <a:prstGeom prst="rect">
            <a:avLst/>
          </a:prstGeom>
          <a:noFill/>
        </p:spPr>
        <p:txBody>
          <a:bodyPr wrap="square" rtlCol="0">
            <a:spAutoFit/>
          </a:bodyPr>
          <a:lstStyle/>
          <a:p>
            <a:r>
              <a:rPr lang="tr-TR" dirty="0" err="1">
                <a:solidFill>
                  <a:schemeClr val="bg1"/>
                </a:solidFill>
                <a:effectLst>
                  <a:outerShdw blurRad="38100" dist="38100" dir="2700000" algn="tl">
                    <a:srgbClr val="000000">
                      <a:alpha val="43137"/>
                    </a:srgbClr>
                  </a:outerShdw>
                </a:effectLst>
              </a:rPr>
              <a:t>Eşbaşvuran</a:t>
            </a:r>
            <a:r>
              <a:rPr lang="tr-TR" dirty="0">
                <a:solidFill>
                  <a:schemeClr val="bg1"/>
                </a:solidFill>
                <a:effectLst>
                  <a:outerShdw blurRad="38100" dist="38100" dir="2700000" algn="tl">
                    <a:srgbClr val="000000">
                      <a:alpha val="43137"/>
                    </a:srgbClr>
                  </a:outerShdw>
                </a:effectLst>
              </a:rPr>
              <a:t> Kuruluş</a:t>
            </a:r>
          </a:p>
          <a:p>
            <a:endParaRPr lang="tr-TR" dirty="0"/>
          </a:p>
        </p:txBody>
      </p:sp>
      <p:sp>
        <p:nvSpPr>
          <p:cNvPr id="97" name="Metin kutusu 96"/>
          <p:cNvSpPr txBox="1"/>
          <p:nvPr/>
        </p:nvSpPr>
        <p:spPr>
          <a:xfrm rot="16200000">
            <a:off x="2817078" y="4032769"/>
            <a:ext cx="3479900" cy="369332"/>
          </a:xfrm>
          <a:prstGeom prst="rect">
            <a:avLst/>
          </a:prstGeom>
          <a:noFill/>
        </p:spPr>
        <p:txBody>
          <a:bodyPr wrap="square" rtlCol="0">
            <a:spAutoFit/>
          </a:bodyPr>
          <a:lstStyle/>
          <a:p>
            <a:r>
              <a:rPr lang="tr-TR" dirty="0" smtClean="0">
                <a:solidFill>
                  <a:schemeClr val="bg1"/>
                </a:solidFill>
              </a:rPr>
              <a:t>Türkiye Sağlık Turizmi Derneği</a:t>
            </a:r>
            <a:endParaRPr lang="tr-TR" dirty="0">
              <a:solidFill>
                <a:schemeClr val="bg1"/>
              </a:solidFill>
            </a:endParaRPr>
          </a:p>
        </p:txBody>
      </p:sp>
      <p:sp>
        <p:nvSpPr>
          <p:cNvPr id="99" name="Metin kutusu 98"/>
          <p:cNvSpPr txBox="1"/>
          <p:nvPr/>
        </p:nvSpPr>
        <p:spPr>
          <a:xfrm rot="16200000">
            <a:off x="4698026" y="3915028"/>
            <a:ext cx="4320480" cy="646331"/>
          </a:xfrm>
          <a:prstGeom prst="rect">
            <a:avLst/>
          </a:prstGeom>
          <a:noFill/>
        </p:spPr>
        <p:txBody>
          <a:bodyPr wrap="square" rtlCol="0">
            <a:spAutoFit/>
          </a:bodyPr>
          <a:lstStyle/>
          <a:p>
            <a:r>
              <a:rPr lang="tr-TR" dirty="0">
                <a:solidFill>
                  <a:schemeClr val="bg1"/>
                </a:solidFill>
              </a:rPr>
              <a:t>Afyon Kocatepe Üniversitesi Turizm Fakültesi</a:t>
            </a:r>
          </a:p>
          <a:p>
            <a:endParaRPr lang="tr-TR" dirty="0"/>
          </a:p>
        </p:txBody>
      </p:sp>
      <p:sp>
        <p:nvSpPr>
          <p:cNvPr id="101" name="Rectangle 2"/>
          <p:cNvSpPr/>
          <p:nvPr/>
        </p:nvSpPr>
        <p:spPr>
          <a:xfrm>
            <a:off x="724914" y="48498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2"/>
          <p:cNvSpPr/>
          <p:nvPr/>
        </p:nvSpPr>
        <p:spPr>
          <a:xfrm>
            <a:off x="5465275" y="48498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Rectangle 2"/>
          <p:cNvSpPr/>
          <p:nvPr/>
        </p:nvSpPr>
        <p:spPr>
          <a:xfrm>
            <a:off x="771293" y="5799488"/>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Rectangle 2"/>
          <p:cNvSpPr/>
          <p:nvPr/>
        </p:nvSpPr>
        <p:spPr>
          <a:xfrm>
            <a:off x="5425148" y="5804513"/>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02762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grpId="0" nodeType="withEffect">
                                  <p:stCondLst>
                                    <p:cond delay="0"/>
                                  </p:stCondLst>
                                  <p:childTnLst>
                                    <p:animMotion origin="layout" path="M -0.33403 -2.12766E-7 L 1.01528 -2.12766E-7 " pathEditMode="relative" rAng="0" ptsTypes="AA">
                                      <p:cBhvr>
                                        <p:cTn id="6" dur="3100" spd="-100000" fill="hold"/>
                                        <p:tgtEl>
                                          <p:spTgt spid="101"/>
                                        </p:tgtEl>
                                        <p:attrNameLst>
                                          <p:attrName>ppt_x</p:attrName>
                                          <p:attrName>ppt_y</p:attrName>
                                        </p:attrNameLst>
                                      </p:cBhvr>
                                      <p:rCtr x="675" y="0"/>
                                    </p:animMotion>
                                  </p:childTnLst>
                                </p:cTn>
                              </p:par>
                              <p:par>
                                <p:cTn id="7" presetID="63" presetClass="path" presetSubtype="0" repeatCount="indefinite" accel="50000" decel="50000" autoRev="1" fill="hold" grpId="0" nodeType="withEffect">
                                  <p:stCondLst>
                                    <p:cond delay="0"/>
                                  </p:stCondLst>
                                  <p:childTnLst>
                                    <p:animMotion origin="layout" path="M -0.33403 -2.12766E-7 L 1.01528 -2.12766E-7 " pathEditMode="relative" rAng="0" ptsTypes="AA">
                                      <p:cBhvr>
                                        <p:cTn id="8" dur="3100" spd="-100000" fill="hold"/>
                                        <p:tgtEl>
                                          <p:spTgt spid="102"/>
                                        </p:tgtEl>
                                        <p:attrNameLst>
                                          <p:attrName>ppt_x</p:attrName>
                                          <p:attrName>ppt_y</p:attrName>
                                        </p:attrNameLst>
                                      </p:cBhvr>
                                      <p:rCtr x="675" y="0"/>
                                    </p:animMotion>
                                  </p:childTnLst>
                                </p:cTn>
                              </p:par>
                              <p:par>
                                <p:cTn id="9" presetID="63" presetClass="path" presetSubtype="0" repeatCount="indefinite" accel="50000" decel="50000" autoRev="1" fill="hold" grpId="0" nodeType="withEffect">
                                  <p:stCondLst>
                                    <p:cond delay="0"/>
                                  </p:stCondLst>
                                  <p:childTnLst>
                                    <p:animMotion origin="layout" path="M -0.33403 -2.12766E-7 L 1.01528 -2.12766E-7 " pathEditMode="relative" rAng="0" ptsTypes="AA">
                                      <p:cBhvr>
                                        <p:cTn id="10" dur="3100" spd="-100000" fill="hold"/>
                                        <p:tgtEl>
                                          <p:spTgt spid="103"/>
                                        </p:tgtEl>
                                        <p:attrNameLst>
                                          <p:attrName>ppt_x</p:attrName>
                                          <p:attrName>ppt_y</p:attrName>
                                        </p:attrNameLst>
                                      </p:cBhvr>
                                      <p:rCtr x="675" y="0"/>
                                    </p:animMotion>
                                  </p:childTnLst>
                                </p:cTn>
                              </p:par>
                              <p:par>
                                <p:cTn id="11" presetID="63" presetClass="path" presetSubtype="0" repeatCount="indefinite" accel="50000" decel="50000" autoRev="1" fill="hold" grpId="0" nodeType="withEffect">
                                  <p:stCondLst>
                                    <p:cond delay="0"/>
                                  </p:stCondLst>
                                  <p:childTnLst>
                                    <p:animMotion origin="layout" path="M -0.33403 -2.12766E-7 L 1.01528 -2.12766E-7 " pathEditMode="relative" rAng="0" ptsTypes="AA">
                                      <p:cBhvr>
                                        <p:cTn id="12" dur="3100" spd="-100000" fill="hold"/>
                                        <p:tgtEl>
                                          <p:spTgt spid="104"/>
                                        </p:tgtEl>
                                        <p:attrNameLst>
                                          <p:attrName>ppt_x</p:attrName>
                                          <p:attrName>ppt_y</p:attrName>
                                        </p:attrNameLst>
                                      </p:cBhvr>
                                      <p:rCtr x="67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animBg="1"/>
      <p:bldP spid="1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9537" y="548681"/>
            <a:ext cx="8488927" cy="6192688"/>
          </a:xfrm>
          <a:custGeom>
            <a:avLst/>
            <a:gdLst/>
            <a:ahLst/>
            <a:cxnLst/>
            <a:rect l="l" t="t" r="r" b="b"/>
            <a:pathLst>
              <a:path w="7812405" h="7920355">
                <a:moveTo>
                  <a:pt x="0" y="7919999"/>
                </a:moveTo>
                <a:lnTo>
                  <a:pt x="7811998" y="7919999"/>
                </a:lnTo>
                <a:lnTo>
                  <a:pt x="7811998" y="0"/>
                </a:lnTo>
                <a:lnTo>
                  <a:pt x="0" y="0"/>
                </a:lnTo>
                <a:lnTo>
                  <a:pt x="0" y="7919999"/>
                </a:lnTo>
                <a:close/>
              </a:path>
            </a:pathLst>
          </a:custGeom>
          <a:solidFill>
            <a:schemeClr val="bg2">
              <a:lumMod val="40000"/>
              <a:lumOff val="60000"/>
            </a:schemeClr>
          </a:solidFill>
        </p:spPr>
        <p:txBody>
          <a:bodyPr wrap="square" lIns="0" tIns="0" rIns="0" bIns="0" rtlCol="0"/>
          <a:lstStyle/>
          <a:p>
            <a:endParaRPr sz="1558"/>
          </a:p>
        </p:txBody>
      </p:sp>
      <p:sp>
        <p:nvSpPr>
          <p:cNvPr id="3" name="object 3"/>
          <p:cNvSpPr/>
          <p:nvPr/>
        </p:nvSpPr>
        <p:spPr>
          <a:xfrm>
            <a:off x="1192457" y="0"/>
            <a:ext cx="6760735" cy="1729337"/>
          </a:xfrm>
          <a:custGeom>
            <a:avLst/>
            <a:gdLst/>
            <a:ahLst/>
            <a:cxnLst/>
            <a:rect l="l" t="t" r="r" b="b"/>
            <a:pathLst>
              <a:path w="7812405" h="1998345">
                <a:moveTo>
                  <a:pt x="7811998" y="0"/>
                </a:moveTo>
                <a:lnTo>
                  <a:pt x="0" y="0"/>
                </a:lnTo>
                <a:lnTo>
                  <a:pt x="0" y="1998002"/>
                </a:lnTo>
                <a:lnTo>
                  <a:pt x="7641005" y="1998002"/>
                </a:lnTo>
                <a:lnTo>
                  <a:pt x="7739861" y="1995330"/>
                </a:lnTo>
                <a:lnTo>
                  <a:pt x="7790624" y="1976626"/>
                </a:lnTo>
                <a:lnTo>
                  <a:pt x="7809326" y="1925859"/>
                </a:lnTo>
                <a:lnTo>
                  <a:pt x="7811998" y="1826996"/>
                </a:lnTo>
                <a:lnTo>
                  <a:pt x="7811998" y="0"/>
                </a:lnTo>
                <a:close/>
              </a:path>
            </a:pathLst>
          </a:custGeom>
          <a:solidFill>
            <a:schemeClr val="accent3">
              <a:lumMod val="60000"/>
              <a:lumOff val="40000"/>
            </a:schemeClr>
          </a:solidFill>
        </p:spPr>
        <p:txBody>
          <a:bodyPr wrap="square" lIns="0" tIns="0" rIns="0" bIns="0" rtlCol="0"/>
          <a:lstStyle/>
          <a:p>
            <a:r>
              <a:rPr lang="tr-TR" altLang="tr-TR" sz="1600" dirty="0"/>
              <a:t/>
            </a:r>
            <a:br>
              <a:rPr lang="tr-TR" altLang="tr-TR" sz="1600" dirty="0"/>
            </a:br>
            <a:endParaRPr lang="tr-TR" altLang="tr-TR" sz="1600" dirty="0" smtClean="0"/>
          </a:p>
          <a:p>
            <a:r>
              <a:rPr lang="tr-TR" altLang="tr-TR"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altLang="tr-TR" sz="1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tr-TR" alt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tr-TR" alt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alt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Türkiye </a:t>
            </a:r>
            <a:r>
              <a:rPr lang="tr-TR" alt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Sağlık Turizmi Derneği</a:t>
            </a:r>
            <a:endParaRPr sz="2400" b="1" dirty="0">
              <a:solidFill>
                <a:schemeClr val="bg1"/>
              </a:solidFill>
              <a:latin typeface="Arial" panose="020B0604020202020204" pitchFamily="34" charset="0"/>
              <a:cs typeface="Arial" panose="020B0604020202020204" pitchFamily="34" charset="0"/>
            </a:endParaRPr>
          </a:p>
        </p:txBody>
      </p:sp>
      <p:sp>
        <p:nvSpPr>
          <p:cNvPr id="26" name="Metin kutusu 25"/>
          <p:cNvSpPr txBox="1"/>
          <p:nvPr/>
        </p:nvSpPr>
        <p:spPr>
          <a:xfrm>
            <a:off x="1192456" y="2132856"/>
            <a:ext cx="6760735" cy="3970318"/>
          </a:xfrm>
          <a:prstGeom prst="rect">
            <a:avLst/>
          </a:prstGeom>
          <a:noFill/>
        </p:spPr>
        <p:txBody>
          <a:bodyPr wrap="square" rtlCol="0">
            <a:spAutoFit/>
          </a:bodyPr>
          <a:lstStyle/>
          <a:p>
            <a:r>
              <a:rPr lang="en-US" altLang="tr-TR" dirty="0"/>
              <a:t>2005 </a:t>
            </a:r>
            <a:r>
              <a:rPr lang="en-US" altLang="tr-TR" dirty="0" err="1"/>
              <a:t>yılından</a:t>
            </a:r>
            <a:r>
              <a:rPr lang="en-US" altLang="tr-TR" dirty="0"/>
              <a:t> </a:t>
            </a:r>
            <a:r>
              <a:rPr lang="en-US" altLang="tr-TR" dirty="0" err="1"/>
              <a:t>bu</a:t>
            </a:r>
            <a:r>
              <a:rPr lang="en-US" altLang="tr-TR" dirty="0"/>
              <a:t> </a:t>
            </a:r>
            <a:r>
              <a:rPr lang="en-US" altLang="tr-TR" dirty="0" err="1"/>
              <a:t>yana</a:t>
            </a:r>
            <a:r>
              <a:rPr lang="en-US" altLang="tr-TR" dirty="0"/>
              <a:t> </a:t>
            </a:r>
            <a:r>
              <a:rPr lang="en-US" altLang="tr-TR" dirty="0" err="1"/>
              <a:t>sağlık</a:t>
            </a:r>
            <a:r>
              <a:rPr lang="en-US" altLang="tr-TR" dirty="0"/>
              <a:t> </a:t>
            </a:r>
            <a:r>
              <a:rPr lang="en-US" altLang="tr-TR" dirty="0" err="1"/>
              <a:t>turizminin</a:t>
            </a:r>
            <a:r>
              <a:rPr lang="en-US" altLang="tr-TR" dirty="0"/>
              <a:t> </a:t>
            </a:r>
            <a:r>
              <a:rPr lang="en-US" altLang="tr-TR" dirty="0" err="1"/>
              <a:t>hak</a:t>
            </a:r>
            <a:r>
              <a:rPr lang="en-US" altLang="tr-TR" dirty="0"/>
              <a:t> </a:t>
            </a:r>
            <a:r>
              <a:rPr lang="en-US" altLang="tr-TR" dirty="0" err="1"/>
              <a:t>ettiği</a:t>
            </a:r>
            <a:r>
              <a:rPr lang="en-US" altLang="tr-TR" dirty="0"/>
              <a:t> </a:t>
            </a:r>
            <a:r>
              <a:rPr lang="en-US" altLang="tr-TR" dirty="0" err="1"/>
              <a:t>değeri</a:t>
            </a:r>
            <a:r>
              <a:rPr lang="en-US" altLang="tr-TR" dirty="0"/>
              <a:t> </a:t>
            </a:r>
            <a:r>
              <a:rPr lang="en-US" altLang="tr-TR" dirty="0" err="1"/>
              <a:t>kazanması</a:t>
            </a:r>
            <a:r>
              <a:rPr lang="en-US" altLang="tr-TR" dirty="0"/>
              <a:t> </a:t>
            </a:r>
            <a:r>
              <a:rPr lang="en-US" altLang="tr-TR" dirty="0" err="1"/>
              <a:t>ve</a:t>
            </a:r>
            <a:r>
              <a:rPr lang="en-US" altLang="tr-TR" dirty="0"/>
              <a:t> </a:t>
            </a:r>
            <a:r>
              <a:rPr lang="en-US" altLang="tr-TR" dirty="0" err="1"/>
              <a:t>ülke</a:t>
            </a:r>
            <a:r>
              <a:rPr lang="en-US" altLang="tr-TR" dirty="0"/>
              <a:t> </a:t>
            </a:r>
            <a:r>
              <a:rPr lang="en-US" altLang="tr-TR" dirty="0" err="1"/>
              <a:t>kalkınmasına</a:t>
            </a:r>
            <a:r>
              <a:rPr lang="en-US" altLang="tr-TR" dirty="0"/>
              <a:t> </a:t>
            </a:r>
            <a:r>
              <a:rPr lang="en-US" altLang="tr-TR" dirty="0" err="1"/>
              <a:t>katkı</a:t>
            </a:r>
            <a:r>
              <a:rPr lang="en-US" altLang="tr-TR" dirty="0"/>
              <a:t> </a:t>
            </a:r>
            <a:r>
              <a:rPr lang="en-US" altLang="tr-TR" dirty="0" err="1"/>
              <a:t>sağlamasını</a:t>
            </a:r>
            <a:r>
              <a:rPr lang="en-US" altLang="tr-TR" dirty="0"/>
              <a:t> </a:t>
            </a:r>
            <a:r>
              <a:rPr lang="en-US" altLang="tr-TR" dirty="0" err="1"/>
              <a:t>temin</a:t>
            </a:r>
            <a:r>
              <a:rPr lang="en-US" altLang="tr-TR" dirty="0"/>
              <a:t> </a:t>
            </a:r>
            <a:r>
              <a:rPr lang="en-US" altLang="tr-TR" dirty="0" err="1"/>
              <a:t>etmeye</a:t>
            </a:r>
            <a:r>
              <a:rPr lang="en-US" altLang="tr-TR" dirty="0"/>
              <a:t> </a:t>
            </a:r>
            <a:r>
              <a:rPr lang="en-US" altLang="tr-TR" dirty="0" err="1"/>
              <a:t>yönelik</a:t>
            </a:r>
            <a:r>
              <a:rPr lang="en-US" altLang="tr-TR" dirty="0"/>
              <a:t> </a:t>
            </a:r>
            <a:r>
              <a:rPr lang="en-US" altLang="tr-TR" dirty="0" err="1"/>
              <a:t>öncü</a:t>
            </a:r>
            <a:r>
              <a:rPr lang="en-US" altLang="tr-TR" dirty="0"/>
              <a:t> </a:t>
            </a:r>
            <a:r>
              <a:rPr lang="en-US" altLang="tr-TR" dirty="0" err="1"/>
              <a:t>faaliyetler</a:t>
            </a:r>
            <a:r>
              <a:rPr lang="en-US" altLang="tr-TR" dirty="0"/>
              <a:t> </a:t>
            </a:r>
            <a:r>
              <a:rPr lang="en-US" altLang="tr-TR" dirty="0" err="1"/>
              <a:t>yürüten</a:t>
            </a:r>
            <a:r>
              <a:rPr lang="en-US" altLang="tr-TR" dirty="0"/>
              <a:t> </a:t>
            </a:r>
            <a:r>
              <a:rPr lang="tr-TR" altLang="tr-TR" dirty="0"/>
              <a:t>kuruluş, y</a:t>
            </a:r>
            <a:r>
              <a:rPr lang="en-US" altLang="tr-TR" dirty="0" err="1" smtClean="0"/>
              <a:t>urt</a:t>
            </a:r>
            <a:r>
              <a:rPr lang="en-US" altLang="tr-TR" dirty="0" smtClean="0"/>
              <a:t> </a:t>
            </a:r>
            <a:r>
              <a:rPr lang="en-US" altLang="tr-TR" dirty="0" err="1"/>
              <a:t>içi</a:t>
            </a:r>
            <a:r>
              <a:rPr lang="en-US" altLang="tr-TR" dirty="0"/>
              <a:t> </a:t>
            </a:r>
            <a:r>
              <a:rPr lang="en-US" altLang="tr-TR" dirty="0" err="1"/>
              <a:t>ve</a:t>
            </a:r>
            <a:r>
              <a:rPr lang="en-US" altLang="tr-TR" dirty="0"/>
              <a:t> yurt </a:t>
            </a:r>
            <a:r>
              <a:rPr lang="en-US" altLang="tr-TR" dirty="0" err="1"/>
              <a:t>dışındaki</a:t>
            </a:r>
            <a:r>
              <a:rPr lang="en-US" altLang="tr-TR" dirty="0"/>
              <a:t> </a:t>
            </a:r>
            <a:r>
              <a:rPr lang="en-US" altLang="tr-TR" dirty="0" err="1"/>
              <a:t>yaşlıların</a:t>
            </a:r>
            <a:r>
              <a:rPr lang="en-US" altLang="tr-TR" dirty="0"/>
              <a:t> </a:t>
            </a:r>
            <a:r>
              <a:rPr lang="en-US" altLang="tr-TR" dirty="0" err="1"/>
              <a:t>ve</a:t>
            </a:r>
            <a:r>
              <a:rPr lang="en-US" altLang="tr-TR" dirty="0"/>
              <a:t> </a:t>
            </a:r>
            <a:r>
              <a:rPr lang="en-US" altLang="tr-TR" dirty="0" err="1"/>
              <a:t>engellilerin</a:t>
            </a:r>
            <a:r>
              <a:rPr lang="en-US" altLang="tr-TR" dirty="0"/>
              <a:t> </a:t>
            </a:r>
            <a:r>
              <a:rPr lang="en-US" altLang="tr-TR" dirty="0" err="1"/>
              <a:t>sorunlarını</a:t>
            </a:r>
            <a:r>
              <a:rPr lang="en-US" altLang="tr-TR" dirty="0"/>
              <a:t> </a:t>
            </a:r>
            <a:r>
              <a:rPr lang="en-US" altLang="tr-TR" dirty="0" err="1"/>
              <a:t>ve</a:t>
            </a:r>
            <a:r>
              <a:rPr lang="en-US" altLang="tr-TR" dirty="0"/>
              <a:t> </a:t>
            </a:r>
            <a:r>
              <a:rPr lang="en-US" altLang="tr-TR" dirty="0" err="1"/>
              <a:t>bakımlarını</a:t>
            </a:r>
            <a:r>
              <a:rPr lang="en-US" altLang="tr-TR" dirty="0"/>
              <a:t> </a:t>
            </a:r>
            <a:r>
              <a:rPr lang="en-US" altLang="tr-TR" dirty="0" err="1"/>
              <a:t>etkili</a:t>
            </a:r>
            <a:r>
              <a:rPr lang="en-US" altLang="tr-TR" dirty="0"/>
              <a:t> </a:t>
            </a:r>
            <a:r>
              <a:rPr lang="en-US" altLang="tr-TR" dirty="0" err="1"/>
              <a:t>biçimde</a:t>
            </a:r>
            <a:r>
              <a:rPr lang="en-US" altLang="tr-TR" dirty="0"/>
              <a:t> </a:t>
            </a:r>
            <a:r>
              <a:rPr lang="en-US" altLang="tr-TR" dirty="0" err="1"/>
              <a:t>gerçekleştirme</a:t>
            </a:r>
            <a:r>
              <a:rPr lang="en-US" altLang="tr-TR" dirty="0"/>
              <a:t>, </a:t>
            </a:r>
            <a:r>
              <a:rPr lang="en-US" altLang="tr-TR" dirty="0" err="1"/>
              <a:t>sağlık</a:t>
            </a:r>
            <a:r>
              <a:rPr lang="en-US" altLang="tr-TR" dirty="0"/>
              <a:t> </a:t>
            </a:r>
            <a:r>
              <a:rPr lang="en-US" altLang="tr-TR" dirty="0" err="1"/>
              <a:t>turizmi</a:t>
            </a:r>
            <a:r>
              <a:rPr lang="en-US" altLang="tr-TR" dirty="0"/>
              <a:t> </a:t>
            </a:r>
            <a:r>
              <a:rPr lang="en-US" altLang="tr-TR" dirty="0" err="1"/>
              <a:t>kapsamında</a:t>
            </a:r>
            <a:r>
              <a:rPr lang="en-US" altLang="tr-TR" dirty="0"/>
              <a:t>, </a:t>
            </a:r>
            <a:r>
              <a:rPr lang="en-US" altLang="tr-TR" dirty="0" err="1"/>
              <a:t>ülkemizi</a:t>
            </a:r>
            <a:r>
              <a:rPr lang="en-US" altLang="tr-TR" dirty="0"/>
              <a:t> </a:t>
            </a:r>
            <a:r>
              <a:rPr lang="en-US" altLang="tr-TR" dirty="0" err="1"/>
              <a:t>ziyaret</a:t>
            </a:r>
            <a:r>
              <a:rPr lang="en-US" altLang="tr-TR" dirty="0"/>
              <a:t> </a:t>
            </a:r>
            <a:r>
              <a:rPr lang="en-US" altLang="tr-TR" dirty="0" err="1"/>
              <a:t>eden</a:t>
            </a:r>
            <a:r>
              <a:rPr lang="en-US" altLang="tr-TR" dirty="0"/>
              <a:t> </a:t>
            </a:r>
            <a:r>
              <a:rPr lang="en-US" altLang="tr-TR" dirty="0" err="1"/>
              <a:t>yabancılara</a:t>
            </a:r>
            <a:r>
              <a:rPr lang="en-US" altLang="tr-TR" dirty="0"/>
              <a:t> </a:t>
            </a:r>
            <a:r>
              <a:rPr lang="en-US" altLang="tr-TR" dirty="0" err="1"/>
              <a:t>danışmanlık</a:t>
            </a:r>
            <a:r>
              <a:rPr lang="en-US" altLang="tr-TR" dirty="0"/>
              <a:t> </a:t>
            </a:r>
            <a:r>
              <a:rPr lang="en-US" altLang="tr-TR" dirty="0" err="1"/>
              <a:t>hizmetleri</a:t>
            </a:r>
            <a:r>
              <a:rPr lang="en-US" altLang="tr-TR" dirty="0"/>
              <a:t> </a:t>
            </a:r>
            <a:r>
              <a:rPr lang="en-US" altLang="tr-TR" dirty="0" err="1"/>
              <a:t>verme</a:t>
            </a:r>
            <a:r>
              <a:rPr lang="en-US" altLang="tr-TR" dirty="0"/>
              <a:t> </a:t>
            </a:r>
            <a:r>
              <a:rPr lang="en-US" altLang="tr-TR" dirty="0" err="1"/>
              <a:t>gibi</a:t>
            </a:r>
            <a:r>
              <a:rPr lang="en-US" altLang="tr-TR" dirty="0"/>
              <a:t> </a:t>
            </a:r>
            <a:r>
              <a:rPr lang="en-US" altLang="tr-TR" dirty="0" err="1"/>
              <a:t>amaçlar</a:t>
            </a:r>
            <a:r>
              <a:rPr lang="en-US" altLang="tr-TR" dirty="0"/>
              <a:t> </a:t>
            </a:r>
            <a:r>
              <a:rPr lang="en-US" altLang="tr-TR" dirty="0" err="1"/>
              <a:t>doğrultusunda</a:t>
            </a:r>
            <a:r>
              <a:rPr lang="en-US" altLang="tr-TR" dirty="0"/>
              <a:t> </a:t>
            </a:r>
            <a:r>
              <a:rPr lang="en-US" altLang="tr-TR" dirty="0" err="1"/>
              <a:t>hizmet</a:t>
            </a:r>
            <a:r>
              <a:rPr lang="en-US" altLang="tr-TR" dirty="0"/>
              <a:t> </a:t>
            </a:r>
            <a:r>
              <a:rPr lang="en-US" altLang="tr-TR" dirty="0" err="1"/>
              <a:t>sunmaktadır</a:t>
            </a:r>
            <a:r>
              <a:rPr lang="en-US" altLang="tr-TR" dirty="0"/>
              <a:t>.</a:t>
            </a:r>
          </a:p>
          <a:p>
            <a:endParaRPr lang="tr-TR" dirty="0" smtClean="0"/>
          </a:p>
          <a:p>
            <a:r>
              <a:rPr lang="en-US" altLang="tr-TR" dirty="0" err="1"/>
              <a:t>Kuruluşundan</a:t>
            </a:r>
            <a:r>
              <a:rPr lang="en-US" altLang="tr-TR" dirty="0"/>
              <a:t> </a:t>
            </a:r>
            <a:r>
              <a:rPr lang="en-US" altLang="tr-TR" dirty="0" err="1"/>
              <a:t>bu</a:t>
            </a:r>
            <a:r>
              <a:rPr lang="en-US" altLang="tr-TR" dirty="0"/>
              <a:t> </a:t>
            </a:r>
            <a:r>
              <a:rPr lang="en-US" altLang="tr-TR" dirty="0" err="1"/>
              <a:t>yana</a:t>
            </a:r>
            <a:r>
              <a:rPr lang="en-US" altLang="tr-TR" dirty="0"/>
              <a:t> </a:t>
            </a:r>
            <a:r>
              <a:rPr lang="en-US" altLang="tr-TR" dirty="0" err="1"/>
              <a:t>desteklediği</a:t>
            </a:r>
            <a:r>
              <a:rPr lang="en-US" altLang="tr-TR" dirty="0"/>
              <a:t> </a:t>
            </a:r>
            <a:r>
              <a:rPr lang="en-US" altLang="tr-TR" dirty="0" err="1"/>
              <a:t>ve</a:t>
            </a:r>
            <a:r>
              <a:rPr lang="en-US" altLang="tr-TR" dirty="0"/>
              <a:t> </a:t>
            </a:r>
            <a:r>
              <a:rPr lang="en-US" altLang="tr-TR" dirty="0" err="1"/>
              <a:t>içerisinde</a:t>
            </a:r>
            <a:r>
              <a:rPr lang="en-US" altLang="tr-TR" dirty="0"/>
              <a:t> </a:t>
            </a:r>
            <a:r>
              <a:rPr lang="en-US" altLang="tr-TR" dirty="0" err="1"/>
              <a:t>bulunduğu</a:t>
            </a:r>
            <a:r>
              <a:rPr lang="en-US" altLang="tr-TR" dirty="0"/>
              <a:t> </a:t>
            </a:r>
            <a:r>
              <a:rPr lang="en-US" altLang="tr-TR" dirty="0" err="1"/>
              <a:t>projelerle</a:t>
            </a:r>
            <a:r>
              <a:rPr lang="en-US" altLang="tr-TR" dirty="0"/>
              <a:t> </a:t>
            </a:r>
            <a:r>
              <a:rPr lang="en-US" altLang="tr-TR" dirty="0" err="1"/>
              <a:t>sektöre</a:t>
            </a:r>
            <a:r>
              <a:rPr lang="en-US" altLang="tr-TR" dirty="0"/>
              <a:t> </a:t>
            </a:r>
            <a:r>
              <a:rPr lang="en-US" altLang="tr-TR" dirty="0" err="1"/>
              <a:t>katkı</a:t>
            </a:r>
            <a:r>
              <a:rPr lang="en-US" altLang="tr-TR" dirty="0"/>
              <a:t> </a:t>
            </a:r>
            <a:r>
              <a:rPr lang="en-US" altLang="tr-TR" dirty="0" err="1"/>
              <a:t>sağlamıştır</a:t>
            </a:r>
            <a:r>
              <a:rPr lang="en-US" altLang="tr-TR" dirty="0"/>
              <a:t>. </a:t>
            </a:r>
            <a:r>
              <a:rPr lang="en-US" altLang="tr-TR" dirty="0" err="1"/>
              <a:t>Potansiyeli</a:t>
            </a:r>
            <a:r>
              <a:rPr lang="en-US" altLang="tr-TR" dirty="0"/>
              <a:t> </a:t>
            </a:r>
            <a:r>
              <a:rPr lang="en-US" altLang="tr-TR" dirty="0" err="1"/>
              <a:t>arttırıcı</a:t>
            </a:r>
            <a:r>
              <a:rPr lang="en-US" altLang="tr-TR" dirty="0"/>
              <a:t> </a:t>
            </a:r>
            <a:r>
              <a:rPr lang="en-US" altLang="tr-TR" dirty="0" err="1"/>
              <a:t>etki</a:t>
            </a:r>
            <a:r>
              <a:rPr lang="en-US" altLang="tr-TR" dirty="0"/>
              <a:t> </a:t>
            </a:r>
            <a:r>
              <a:rPr lang="en-US" altLang="tr-TR" dirty="0" err="1"/>
              <a:t>sunan</a:t>
            </a:r>
            <a:r>
              <a:rPr lang="en-US" altLang="tr-TR" dirty="0"/>
              <a:t> </a:t>
            </a:r>
            <a:r>
              <a:rPr lang="en-US" altLang="tr-TR" dirty="0" err="1"/>
              <a:t>çalışmaları</a:t>
            </a:r>
            <a:r>
              <a:rPr lang="en-US" altLang="tr-TR" dirty="0"/>
              <a:t> </a:t>
            </a:r>
            <a:r>
              <a:rPr lang="en-US" altLang="tr-TR" dirty="0" err="1"/>
              <a:t>ile</a:t>
            </a:r>
            <a:r>
              <a:rPr lang="en-US" altLang="tr-TR" dirty="0"/>
              <a:t>; </a:t>
            </a:r>
            <a:r>
              <a:rPr lang="en-US" altLang="tr-TR" dirty="0" err="1"/>
              <a:t>bakanlıklarla</a:t>
            </a:r>
            <a:r>
              <a:rPr lang="en-US" altLang="tr-TR" dirty="0"/>
              <a:t>, </a:t>
            </a:r>
            <a:r>
              <a:rPr lang="en-US" altLang="tr-TR" dirty="0" err="1"/>
              <a:t>kalkınma</a:t>
            </a:r>
            <a:r>
              <a:rPr lang="en-US" altLang="tr-TR" dirty="0"/>
              <a:t> </a:t>
            </a:r>
            <a:r>
              <a:rPr lang="en-US" altLang="tr-TR" dirty="0" err="1"/>
              <a:t>ajanslarıyla</a:t>
            </a:r>
            <a:r>
              <a:rPr lang="en-US" altLang="tr-TR" dirty="0"/>
              <a:t>, </a:t>
            </a:r>
            <a:r>
              <a:rPr lang="en-US" altLang="tr-TR" dirty="0" err="1"/>
              <a:t>üniversitelerle</a:t>
            </a:r>
            <a:r>
              <a:rPr lang="en-US" altLang="tr-TR" dirty="0"/>
              <a:t>, </a:t>
            </a:r>
            <a:r>
              <a:rPr lang="en-US" altLang="tr-TR" dirty="0" err="1"/>
              <a:t>sivil</a:t>
            </a:r>
            <a:r>
              <a:rPr lang="en-US" altLang="tr-TR" dirty="0"/>
              <a:t> </a:t>
            </a:r>
            <a:r>
              <a:rPr lang="en-US" altLang="tr-TR" dirty="0" err="1"/>
              <a:t>toplum</a:t>
            </a:r>
            <a:r>
              <a:rPr lang="en-US" altLang="tr-TR" dirty="0"/>
              <a:t> </a:t>
            </a:r>
            <a:r>
              <a:rPr lang="en-US" altLang="tr-TR" dirty="0" err="1"/>
              <a:t>kuruluşlarıyla</a:t>
            </a:r>
            <a:r>
              <a:rPr lang="en-US" altLang="tr-TR" dirty="0"/>
              <a:t> </a:t>
            </a:r>
            <a:r>
              <a:rPr lang="en-US" altLang="tr-TR" dirty="0" err="1"/>
              <a:t>işbirliği</a:t>
            </a:r>
            <a:r>
              <a:rPr lang="en-US" altLang="tr-TR" dirty="0"/>
              <a:t> </a:t>
            </a:r>
            <a:r>
              <a:rPr lang="en-US" altLang="tr-TR" dirty="0" err="1"/>
              <a:t>yaparak</a:t>
            </a:r>
            <a:r>
              <a:rPr lang="en-US" altLang="tr-TR" dirty="0"/>
              <a:t> </a:t>
            </a:r>
            <a:r>
              <a:rPr lang="en-US" altLang="tr-TR" dirty="0" err="1"/>
              <a:t>yayın</a:t>
            </a:r>
            <a:r>
              <a:rPr lang="en-US" altLang="tr-TR" dirty="0"/>
              <a:t>, </a:t>
            </a:r>
            <a:r>
              <a:rPr lang="en-US" altLang="tr-TR" dirty="0" err="1"/>
              <a:t>proje</a:t>
            </a:r>
            <a:r>
              <a:rPr lang="en-US" altLang="tr-TR" dirty="0"/>
              <a:t>, </a:t>
            </a:r>
            <a:r>
              <a:rPr lang="en-US" altLang="tr-TR" dirty="0" err="1"/>
              <a:t>basılı-görsel</a:t>
            </a:r>
            <a:r>
              <a:rPr lang="en-US" altLang="tr-TR" dirty="0"/>
              <a:t> </a:t>
            </a:r>
            <a:r>
              <a:rPr lang="en-US" altLang="tr-TR" dirty="0" err="1"/>
              <a:t>materyal</a:t>
            </a:r>
            <a:r>
              <a:rPr lang="en-US" altLang="tr-TR" dirty="0"/>
              <a:t> </a:t>
            </a:r>
            <a:r>
              <a:rPr lang="en-US" altLang="tr-TR" dirty="0" err="1"/>
              <a:t>üretimi</a:t>
            </a:r>
            <a:r>
              <a:rPr lang="en-US" altLang="tr-TR" dirty="0"/>
              <a:t>; </a:t>
            </a:r>
            <a:r>
              <a:rPr lang="en-US" altLang="tr-TR" dirty="0" err="1"/>
              <a:t>ulusal</a:t>
            </a:r>
            <a:r>
              <a:rPr lang="en-US" altLang="tr-TR" dirty="0"/>
              <a:t> </a:t>
            </a:r>
            <a:r>
              <a:rPr lang="en-US" altLang="tr-TR" dirty="0" err="1"/>
              <a:t>ve</a:t>
            </a:r>
            <a:r>
              <a:rPr lang="en-US" altLang="tr-TR" dirty="0"/>
              <a:t> </a:t>
            </a:r>
            <a:r>
              <a:rPr lang="en-US" altLang="tr-TR" dirty="0" err="1"/>
              <a:t>uluslararası</a:t>
            </a:r>
            <a:r>
              <a:rPr lang="en-US" altLang="tr-TR" dirty="0"/>
              <a:t> </a:t>
            </a:r>
            <a:r>
              <a:rPr lang="en-US" altLang="tr-TR" dirty="0" err="1"/>
              <a:t>çalıştaylar</a:t>
            </a:r>
            <a:r>
              <a:rPr lang="en-US" altLang="tr-TR" dirty="0"/>
              <a:t>, </a:t>
            </a:r>
            <a:r>
              <a:rPr lang="en-US" altLang="tr-TR" dirty="0" err="1"/>
              <a:t>seminerler</a:t>
            </a:r>
            <a:r>
              <a:rPr lang="en-US" altLang="tr-TR" dirty="0"/>
              <a:t>, </a:t>
            </a:r>
            <a:r>
              <a:rPr lang="en-US" altLang="tr-TR" dirty="0" err="1"/>
              <a:t>kongre</a:t>
            </a:r>
            <a:r>
              <a:rPr lang="en-US" altLang="tr-TR" dirty="0"/>
              <a:t>, </a:t>
            </a:r>
            <a:r>
              <a:rPr lang="en-US" altLang="tr-TR" dirty="0" err="1"/>
              <a:t>konferans</a:t>
            </a:r>
            <a:r>
              <a:rPr lang="en-US" altLang="tr-TR" dirty="0"/>
              <a:t>, </a:t>
            </a:r>
            <a:r>
              <a:rPr lang="en-US" altLang="tr-TR" dirty="0" err="1"/>
              <a:t>sağlık</a:t>
            </a:r>
            <a:r>
              <a:rPr lang="en-US" altLang="tr-TR" dirty="0"/>
              <a:t> </a:t>
            </a:r>
            <a:r>
              <a:rPr lang="en-US" altLang="tr-TR" dirty="0" err="1"/>
              <a:t>hukuku</a:t>
            </a:r>
            <a:r>
              <a:rPr lang="en-US" altLang="tr-TR" dirty="0"/>
              <a:t> </a:t>
            </a:r>
            <a:r>
              <a:rPr lang="en-US" altLang="tr-TR" dirty="0" err="1"/>
              <a:t>ve</a:t>
            </a:r>
            <a:r>
              <a:rPr lang="en-US" altLang="tr-TR" dirty="0"/>
              <a:t> </a:t>
            </a:r>
            <a:r>
              <a:rPr lang="en-US" altLang="tr-TR" dirty="0" err="1"/>
              <a:t>mesleki</a:t>
            </a:r>
            <a:r>
              <a:rPr lang="en-US" altLang="tr-TR" dirty="0"/>
              <a:t> </a:t>
            </a:r>
            <a:r>
              <a:rPr lang="en-US" altLang="tr-TR" dirty="0" err="1"/>
              <a:t>eğitim</a:t>
            </a:r>
            <a:r>
              <a:rPr lang="en-US" altLang="tr-TR" dirty="0"/>
              <a:t> </a:t>
            </a:r>
            <a:r>
              <a:rPr lang="en-US" altLang="tr-TR" dirty="0" err="1"/>
              <a:t>programları</a:t>
            </a:r>
            <a:r>
              <a:rPr lang="en-US" altLang="tr-TR" dirty="0"/>
              <a:t> </a:t>
            </a:r>
            <a:r>
              <a:rPr lang="en-US" altLang="tr-TR" dirty="0" err="1"/>
              <a:t>düzenlemiştir</a:t>
            </a:r>
            <a:r>
              <a:rPr lang="en-US" altLang="tr-TR" dirty="0"/>
              <a:t>.</a:t>
            </a:r>
            <a:endParaRPr lang="tr-TR" dirty="0"/>
          </a:p>
        </p:txBody>
      </p:sp>
      <p:sp>
        <p:nvSpPr>
          <p:cNvPr id="27" name="Rectangle 5"/>
          <p:cNvSpPr/>
          <p:nvPr/>
        </p:nvSpPr>
        <p:spPr>
          <a:xfrm>
            <a:off x="1907704" y="917037"/>
            <a:ext cx="5328592"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95647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grpId="0" nodeType="withEffect">
                                  <p:stCondLst>
                                    <p:cond delay="0"/>
                                  </p:stCondLst>
                                  <p:childTnLst>
                                    <p:animMotion origin="layout" path="M -0.91962 -4.07407E-6 L 0.7967 -4.07407E-6 " pathEditMode="relative" rAng="0" ptsTypes="AA">
                                      <p:cBhvr>
                                        <p:cTn id="6" dur="3550" fill="hold"/>
                                        <p:tgtEl>
                                          <p:spTgt spid="27"/>
                                        </p:tgtEl>
                                        <p:attrNameLst>
                                          <p:attrName>ppt_x</p:attrName>
                                          <p:attrName>ppt_y</p:attrName>
                                        </p:attrNameLst>
                                      </p:cBhvr>
                                      <p:rCtr x="8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45398" y="1"/>
            <a:ext cx="3707606" cy="6854153"/>
          </a:xfrm>
          <a:custGeom>
            <a:avLst/>
            <a:gdLst/>
            <a:ahLst/>
            <a:cxnLst/>
            <a:rect l="l" t="t" r="r" b="b"/>
            <a:pathLst>
              <a:path w="4284345" h="7920355">
                <a:moveTo>
                  <a:pt x="0" y="7919999"/>
                </a:moveTo>
                <a:lnTo>
                  <a:pt x="4284154" y="7919999"/>
                </a:lnTo>
                <a:lnTo>
                  <a:pt x="4284154" y="0"/>
                </a:lnTo>
                <a:lnTo>
                  <a:pt x="0" y="0"/>
                </a:lnTo>
                <a:lnTo>
                  <a:pt x="0" y="7919999"/>
                </a:lnTo>
                <a:close/>
              </a:path>
            </a:pathLst>
          </a:custGeom>
          <a:solidFill>
            <a:schemeClr val="accent5">
              <a:lumMod val="20000"/>
              <a:lumOff val="80000"/>
            </a:schemeClr>
          </a:solidFill>
        </p:spPr>
        <p:txBody>
          <a:bodyPr wrap="square" lIns="0" tIns="0" rIns="0" bIns="0" rtlCol="0"/>
          <a:lstStyle/>
          <a:p>
            <a:endParaRPr sz="1558"/>
          </a:p>
        </p:txBody>
      </p:sp>
      <p:sp>
        <p:nvSpPr>
          <p:cNvPr id="3" name="object 3"/>
          <p:cNvSpPr/>
          <p:nvPr/>
        </p:nvSpPr>
        <p:spPr>
          <a:xfrm>
            <a:off x="7755903" y="5615471"/>
            <a:ext cx="197277" cy="900662"/>
          </a:xfrm>
          <a:custGeom>
            <a:avLst/>
            <a:gdLst/>
            <a:ahLst/>
            <a:cxnLst/>
            <a:rect l="l" t="t" r="r" b="b"/>
            <a:pathLst>
              <a:path w="227965" h="1040765">
                <a:moveTo>
                  <a:pt x="227571" y="0"/>
                </a:moveTo>
                <a:lnTo>
                  <a:pt x="94183" y="0"/>
                </a:lnTo>
                <a:lnTo>
                  <a:pt x="39733" y="1471"/>
                </a:lnTo>
                <a:lnTo>
                  <a:pt x="11772" y="11769"/>
                </a:lnTo>
                <a:lnTo>
                  <a:pt x="1471" y="39722"/>
                </a:lnTo>
                <a:lnTo>
                  <a:pt x="0" y="94157"/>
                </a:lnTo>
                <a:lnTo>
                  <a:pt x="0" y="946302"/>
                </a:lnTo>
                <a:lnTo>
                  <a:pt x="1471" y="1000737"/>
                </a:lnTo>
                <a:lnTo>
                  <a:pt x="11772" y="1028690"/>
                </a:lnTo>
                <a:lnTo>
                  <a:pt x="39733" y="1038988"/>
                </a:lnTo>
                <a:lnTo>
                  <a:pt x="94183" y="1040460"/>
                </a:lnTo>
                <a:lnTo>
                  <a:pt x="227571" y="1040460"/>
                </a:lnTo>
                <a:lnTo>
                  <a:pt x="227571" y="0"/>
                </a:lnTo>
                <a:close/>
              </a:path>
            </a:pathLst>
          </a:custGeom>
          <a:solidFill>
            <a:srgbClr val="FFFFFF"/>
          </a:solidFill>
        </p:spPr>
        <p:txBody>
          <a:bodyPr wrap="square" lIns="0" tIns="0" rIns="0" bIns="0" rtlCol="0"/>
          <a:lstStyle/>
          <a:p>
            <a:endParaRPr sz="1558"/>
          </a:p>
        </p:txBody>
      </p:sp>
      <p:sp>
        <p:nvSpPr>
          <p:cNvPr id="7" name="object 7"/>
          <p:cNvSpPr/>
          <p:nvPr/>
        </p:nvSpPr>
        <p:spPr>
          <a:xfrm>
            <a:off x="3580219" y="4797152"/>
            <a:ext cx="3224029" cy="2101911"/>
          </a:xfrm>
          <a:custGeom>
            <a:avLst/>
            <a:gdLst/>
            <a:ahLst/>
            <a:cxnLst/>
            <a:rect l="l" t="t" r="r" b="b"/>
            <a:pathLst>
              <a:path w="3725545" h="2428875">
                <a:moveTo>
                  <a:pt x="3724986" y="0"/>
                </a:moveTo>
                <a:lnTo>
                  <a:pt x="190" y="118021"/>
                </a:lnTo>
                <a:lnTo>
                  <a:pt x="0" y="2082165"/>
                </a:lnTo>
                <a:lnTo>
                  <a:pt x="3217049" y="2428278"/>
                </a:lnTo>
                <a:lnTo>
                  <a:pt x="3724986" y="0"/>
                </a:lnTo>
                <a:close/>
              </a:path>
            </a:pathLst>
          </a:custGeom>
          <a:solidFill>
            <a:schemeClr val="accent5">
              <a:lumMod val="60000"/>
              <a:lumOff val="40000"/>
            </a:schemeClr>
          </a:solidFill>
        </p:spPr>
        <p:txBody>
          <a:bodyPr wrap="square" lIns="0" tIns="0" rIns="0" bIns="0" rtlCol="0"/>
          <a:lstStyle/>
          <a:p>
            <a:endParaRPr sz="1558"/>
          </a:p>
        </p:txBody>
      </p:sp>
      <p:sp>
        <p:nvSpPr>
          <p:cNvPr id="8" name="object 8"/>
          <p:cNvSpPr/>
          <p:nvPr/>
        </p:nvSpPr>
        <p:spPr>
          <a:xfrm>
            <a:off x="3580219" y="4783473"/>
            <a:ext cx="3224029" cy="2101911"/>
          </a:xfrm>
          <a:custGeom>
            <a:avLst/>
            <a:gdLst/>
            <a:ahLst/>
            <a:cxnLst/>
            <a:rect l="l" t="t" r="r" b="b"/>
            <a:pathLst>
              <a:path w="3725545" h="2428875">
                <a:moveTo>
                  <a:pt x="190" y="118021"/>
                </a:moveTo>
                <a:lnTo>
                  <a:pt x="3724986" y="0"/>
                </a:lnTo>
                <a:lnTo>
                  <a:pt x="3217049" y="2428278"/>
                </a:lnTo>
                <a:lnTo>
                  <a:pt x="0" y="2082165"/>
                </a:lnTo>
                <a:lnTo>
                  <a:pt x="190" y="118021"/>
                </a:lnTo>
                <a:close/>
              </a:path>
            </a:pathLst>
          </a:custGeom>
          <a:ln w="34925">
            <a:solidFill>
              <a:srgbClr val="FFFFFF"/>
            </a:solidFill>
          </a:ln>
        </p:spPr>
        <p:txBody>
          <a:bodyPr wrap="square" lIns="0" tIns="0" rIns="0" bIns="0" rtlCol="0"/>
          <a:lstStyle/>
          <a:p>
            <a:endParaRPr sz="1558"/>
          </a:p>
        </p:txBody>
      </p:sp>
      <p:sp>
        <p:nvSpPr>
          <p:cNvPr id="17" name="Unvan 16"/>
          <p:cNvSpPr>
            <a:spLocks noGrp="1"/>
          </p:cNvSpPr>
          <p:nvPr>
            <p:ph type="title"/>
          </p:nvPr>
        </p:nvSpPr>
        <p:spPr>
          <a:xfrm>
            <a:off x="130598" y="188640"/>
            <a:ext cx="4114624" cy="1143000"/>
          </a:xfrm>
        </p:spPr>
        <p:txBody>
          <a:bodyPr>
            <a:normAutofit fontScale="90000"/>
          </a:bodyPr>
          <a:lstStyle/>
          <a:p>
            <a:r>
              <a:rPr lang="tr-TR" altLang="tr-T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Uygulanan Proje ve Faaliyetler</a:t>
            </a: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endParaRPr lang="tr-TR" dirty="0"/>
          </a:p>
        </p:txBody>
      </p:sp>
      <p:sp>
        <p:nvSpPr>
          <p:cNvPr id="19" name="Dikdörtgen 18"/>
          <p:cNvSpPr/>
          <p:nvPr/>
        </p:nvSpPr>
        <p:spPr>
          <a:xfrm>
            <a:off x="107504" y="836712"/>
            <a:ext cx="4136328" cy="2308324"/>
          </a:xfrm>
          <a:prstGeom prst="rect">
            <a:avLst/>
          </a:prstGeom>
        </p:spPr>
        <p:txBody>
          <a:bodyPr wrap="square">
            <a:spAutoFit/>
          </a:bodyPr>
          <a:lstStyle/>
          <a:p>
            <a:r>
              <a:rPr lang="tr-TR" altLang="tr-TR" sz="1600" dirty="0">
                <a:latin typeface="Arial" panose="020B0604020202020204" pitchFamily="34" charset="0"/>
                <a:cs typeface="Arial" panose="020B0604020202020204" pitchFamily="34" charset="0"/>
              </a:rPr>
              <a:t>Her yıl d</a:t>
            </a:r>
            <a:r>
              <a:rPr lang="en-US" altLang="tr-TR" sz="1600" dirty="0" err="1">
                <a:latin typeface="Arial" panose="020B0604020202020204" pitchFamily="34" charset="0"/>
                <a:cs typeface="Arial" panose="020B0604020202020204" pitchFamily="34" charset="0"/>
              </a:rPr>
              <a:t>üzenle</a:t>
            </a:r>
            <a:r>
              <a:rPr lang="tr-TR" altLang="tr-TR" sz="1600" dirty="0">
                <a:latin typeface="Arial" panose="020B0604020202020204" pitchFamily="34" charset="0"/>
                <a:cs typeface="Arial" panose="020B0604020202020204" pitchFamily="34" charset="0"/>
              </a:rPr>
              <a:t>nen </a:t>
            </a:r>
            <a:r>
              <a:rPr lang="tr-TR" altLang="tr-TR" sz="1600" b="1" dirty="0">
                <a:latin typeface="Arial" panose="020B0604020202020204" pitchFamily="34" charset="0"/>
                <a:cs typeface="Arial" panose="020B0604020202020204" pitchFamily="34" charset="0"/>
              </a:rPr>
              <a:t>«</a:t>
            </a:r>
            <a:r>
              <a:rPr lang="en-US" altLang="tr-TR" sz="1600" b="1" dirty="0" err="1">
                <a:latin typeface="Arial" panose="020B0604020202020204" pitchFamily="34" charset="0"/>
                <a:cs typeface="Arial" panose="020B0604020202020204" pitchFamily="34" charset="0"/>
              </a:rPr>
              <a:t>Uluslararası</a:t>
            </a:r>
            <a:r>
              <a:rPr lang="en-US" altLang="tr-TR" sz="1600" b="1" dirty="0">
                <a:latin typeface="Arial" panose="020B0604020202020204" pitchFamily="34" charset="0"/>
                <a:cs typeface="Arial" panose="020B0604020202020204" pitchFamily="34" charset="0"/>
              </a:rPr>
              <a:t> </a:t>
            </a:r>
            <a:r>
              <a:rPr lang="en-US" altLang="tr-TR" sz="1600" b="1" dirty="0" err="1">
                <a:latin typeface="Arial" panose="020B0604020202020204" pitchFamily="34" charset="0"/>
                <a:cs typeface="Arial" panose="020B0604020202020204" pitchFamily="34" charset="0"/>
              </a:rPr>
              <a:t>Sağlık</a:t>
            </a:r>
            <a:r>
              <a:rPr lang="en-US" altLang="tr-TR" sz="1600" b="1" dirty="0">
                <a:latin typeface="Arial" panose="020B0604020202020204" pitchFamily="34" charset="0"/>
                <a:cs typeface="Arial" panose="020B0604020202020204" pitchFamily="34" charset="0"/>
              </a:rPr>
              <a:t> </a:t>
            </a:r>
            <a:r>
              <a:rPr lang="en-US" altLang="tr-TR" sz="1600" b="1" dirty="0" err="1">
                <a:latin typeface="Arial" panose="020B0604020202020204" pitchFamily="34" charset="0"/>
                <a:cs typeface="Arial" panose="020B0604020202020204" pitchFamily="34" charset="0"/>
              </a:rPr>
              <a:t>Turizmi</a:t>
            </a:r>
            <a:r>
              <a:rPr lang="en-US" altLang="tr-TR" sz="1600" b="1" dirty="0">
                <a:latin typeface="Arial" panose="020B0604020202020204" pitchFamily="34" charset="0"/>
                <a:cs typeface="Arial" panose="020B0604020202020204" pitchFamily="34" charset="0"/>
              </a:rPr>
              <a:t> </a:t>
            </a:r>
            <a:r>
              <a:rPr lang="en-US" altLang="tr-TR" sz="1600" b="1" dirty="0" err="1">
                <a:latin typeface="Arial" panose="020B0604020202020204" pitchFamily="34" charset="0"/>
                <a:cs typeface="Arial" panose="020B0604020202020204" pitchFamily="34" charset="0"/>
              </a:rPr>
              <a:t>Kongresi</a:t>
            </a:r>
            <a:r>
              <a:rPr lang="tr-TR" altLang="tr-TR" sz="1600" b="1" dirty="0" smtClean="0">
                <a:latin typeface="Arial" panose="020B0604020202020204" pitchFamily="34" charset="0"/>
                <a:cs typeface="Arial" panose="020B0604020202020204" pitchFamily="34" charset="0"/>
              </a:rPr>
              <a:t>»</a:t>
            </a:r>
          </a:p>
          <a:p>
            <a:endParaRPr lang="tr-TR" altLang="tr-TR" sz="1600" b="1" dirty="0">
              <a:latin typeface="Arial" panose="020B0604020202020204" pitchFamily="34" charset="0"/>
              <a:cs typeface="Arial" panose="020B0604020202020204" pitchFamily="34" charset="0"/>
            </a:endParaRPr>
          </a:p>
          <a:p>
            <a:r>
              <a:rPr lang="tr-TR" altLang="tr-TR" sz="1600" dirty="0" smtClean="0">
                <a:latin typeface="Arial" panose="020B0604020202020204" pitchFamily="34" charset="0"/>
                <a:cs typeface="Arial" panose="020B0604020202020204" pitchFamily="34" charset="0"/>
              </a:rPr>
              <a:t>(</a:t>
            </a:r>
            <a:r>
              <a:rPr lang="tr-TR" altLang="tr-TR" sz="1600" dirty="0">
                <a:latin typeface="Arial" panose="020B0604020202020204" pitchFamily="34" charset="0"/>
                <a:cs typeface="Arial" panose="020B0604020202020204" pitchFamily="34" charset="0"/>
              </a:rPr>
              <a:t>2017 yılı Eylül ayı itibari ile </a:t>
            </a:r>
            <a:r>
              <a:rPr lang="en-US" altLang="tr-TR" sz="1600" dirty="0">
                <a:latin typeface="Arial" panose="020B0604020202020204" pitchFamily="34" charset="0"/>
                <a:cs typeface="Arial" panose="020B0604020202020204" pitchFamily="34" charset="0"/>
              </a:rPr>
              <a:t>8.Uluslararası </a:t>
            </a:r>
            <a:r>
              <a:rPr lang="tr-TR" altLang="tr-TR" sz="1600" dirty="0">
                <a:latin typeface="Arial" panose="020B0604020202020204" pitchFamily="34" charset="0"/>
                <a:cs typeface="Arial" panose="020B0604020202020204" pitchFamily="34" charset="0"/>
              </a:rPr>
              <a:t>Sağlık Turizmi </a:t>
            </a:r>
            <a:r>
              <a:rPr lang="tr-TR" altLang="tr-TR" sz="1600" dirty="0" smtClean="0">
                <a:latin typeface="Arial" panose="020B0604020202020204" pitchFamily="34" charset="0"/>
                <a:cs typeface="Arial" panose="020B0604020202020204" pitchFamily="34" charset="0"/>
              </a:rPr>
              <a:t>Kongresi </a:t>
            </a:r>
            <a:r>
              <a:rPr lang="tr-TR" altLang="tr-TR" sz="1600" dirty="0">
                <a:latin typeface="Arial" panose="020B0604020202020204" pitchFamily="34" charset="0"/>
                <a:cs typeface="Arial" panose="020B0604020202020204" pitchFamily="34" charset="0"/>
              </a:rPr>
              <a:t>gerçekleşecektir.) </a:t>
            </a:r>
            <a:r>
              <a:rPr lang="tr-TR" altLang="tr-TR"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 C. Kültür ve Turizm Bakanlığı, T.C. Sağlık </a:t>
            </a:r>
            <a:r>
              <a:rPr lang="tr-TR" altLang="tr-TR"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Bakanlığı</a:t>
            </a:r>
            <a:r>
              <a:rPr lang="tr-TR" altLang="tr-TR"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T.C. Aile ve Sosyal Politikalar Bakanlığı, T.C. </a:t>
            </a:r>
            <a:r>
              <a:rPr lang="tr-TR" altLang="tr-TR"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Ekonomi Bakanlığı </a:t>
            </a:r>
            <a:r>
              <a:rPr lang="tr-TR" altLang="tr-TR"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destekleriyle.»</a:t>
            </a:r>
          </a:p>
        </p:txBody>
      </p:sp>
      <p:sp>
        <p:nvSpPr>
          <p:cNvPr id="20" name="object 7"/>
          <p:cNvSpPr/>
          <p:nvPr/>
        </p:nvSpPr>
        <p:spPr>
          <a:xfrm>
            <a:off x="4909012" y="267761"/>
            <a:ext cx="2931798" cy="2369151"/>
          </a:xfrm>
          <a:custGeom>
            <a:avLst/>
            <a:gdLst/>
            <a:ahLst/>
            <a:cxnLst/>
            <a:rect l="l" t="t" r="r" b="b"/>
            <a:pathLst>
              <a:path w="3725545" h="2428875">
                <a:moveTo>
                  <a:pt x="3724986" y="0"/>
                </a:moveTo>
                <a:lnTo>
                  <a:pt x="190" y="118021"/>
                </a:lnTo>
                <a:lnTo>
                  <a:pt x="0" y="2082165"/>
                </a:lnTo>
                <a:lnTo>
                  <a:pt x="3217049" y="2428278"/>
                </a:lnTo>
                <a:lnTo>
                  <a:pt x="3724986" y="0"/>
                </a:lnTo>
                <a:close/>
              </a:path>
            </a:pathLst>
          </a:custGeom>
          <a:solidFill>
            <a:schemeClr val="accent5">
              <a:lumMod val="60000"/>
              <a:lumOff val="40000"/>
            </a:schemeClr>
          </a:solidFill>
        </p:spPr>
        <p:txBody>
          <a:bodyPr wrap="square" lIns="0" tIns="0" rIns="0" bIns="0" rtlCol="0"/>
          <a:lstStyle/>
          <a:p>
            <a:endParaRPr sz="1558"/>
          </a:p>
        </p:txBody>
      </p:sp>
      <p:sp>
        <p:nvSpPr>
          <p:cNvPr id="21" name="Dikdörtgen 20"/>
          <p:cNvSpPr/>
          <p:nvPr/>
        </p:nvSpPr>
        <p:spPr>
          <a:xfrm>
            <a:off x="107504" y="3455991"/>
            <a:ext cx="4104456" cy="1077218"/>
          </a:xfrm>
          <a:prstGeom prst="rect">
            <a:avLst/>
          </a:prstGeom>
        </p:spPr>
        <p:txBody>
          <a:bodyPr wrap="square">
            <a:spAutoFit/>
          </a:bodyPr>
          <a:lstStyle/>
          <a:p>
            <a:r>
              <a:rPr lang="tr-TR" altLang="tr-TR" sz="1600" dirty="0" smtClean="0">
                <a:latin typeface="Arial" panose="020B0604020202020204" pitchFamily="34" charset="0"/>
                <a:cs typeface="Arial" panose="020B0604020202020204" pitchFamily="34" charset="0"/>
              </a:rPr>
              <a:t>Sağlık </a:t>
            </a:r>
            <a:r>
              <a:rPr lang="tr-TR" altLang="tr-TR" sz="1600" dirty="0">
                <a:latin typeface="Arial" panose="020B0604020202020204" pitchFamily="34" charset="0"/>
                <a:cs typeface="Arial" panose="020B0604020202020204" pitchFamily="34" charset="0"/>
              </a:rPr>
              <a:t>Turizmi İşletmeciliği Yönetim Eğitimi</a:t>
            </a:r>
            <a:br>
              <a:rPr lang="tr-TR" altLang="tr-TR" sz="1600" dirty="0">
                <a:latin typeface="Arial" panose="020B0604020202020204" pitchFamily="34" charset="0"/>
                <a:cs typeface="Arial" panose="020B0604020202020204" pitchFamily="34" charset="0"/>
              </a:rPr>
            </a:br>
            <a:r>
              <a:rPr lang="tr-TR" altLang="tr-TR" sz="1600" dirty="0">
                <a:latin typeface="Arial" panose="020B0604020202020204" pitchFamily="34" charset="0"/>
                <a:cs typeface="Arial" panose="020B0604020202020204" pitchFamily="34" charset="0"/>
              </a:rPr>
              <a:t>Ekim 2010  </a:t>
            </a:r>
            <a:r>
              <a:rPr lang="tr-TR" altLang="tr-TR"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«Hacettepe Üniversitesi, Ankara Kalkınma Ajansı, T. C. Sağlık Bakanlığı destekleriyle.»</a:t>
            </a:r>
          </a:p>
        </p:txBody>
      </p:sp>
      <p:sp>
        <p:nvSpPr>
          <p:cNvPr id="22" name="Dikdörtgen 21"/>
          <p:cNvSpPr/>
          <p:nvPr/>
        </p:nvSpPr>
        <p:spPr>
          <a:xfrm>
            <a:off x="107504" y="4759014"/>
            <a:ext cx="3543706" cy="1323439"/>
          </a:xfrm>
          <a:prstGeom prst="rect">
            <a:avLst/>
          </a:prstGeom>
        </p:spPr>
        <p:txBody>
          <a:bodyPr wrap="square">
            <a:spAutoFit/>
          </a:bodyPr>
          <a:lstStyle/>
          <a:p>
            <a:r>
              <a:rPr lang="tr-TR" altLang="tr-TR" sz="1600" dirty="0" smtClean="0">
                <a:latin typeface="Arial" panose="020B0604020202020204" pitchFamily="34" charset="0"/>
                <a:cs typeface="Arial" panose="020B0604020202020204" pitchFamily="34" charset="0"/>
              </a:rPr>
              <a:t>Türkiye-Yemen </a:t>
            </a:r>
            <a:r>
              <a:rPr lang="tr-TR" altLang="tr-TR" sz="1600" dirty="0">
                <a:latin typeface="Arial" panose="020B0604020202020204" pitchFamily="34" charset="0"/>
                <a:cs typeface="Arial" panose="020B0604020202020204" pitchFamily="34" charset="0"/>
              </a:rPr>
              <a:t>Sağlık Turizmi Yurt Dışı İş Gezisi ve </a:t>
            </a:r>
            <a:r>
              <a:rPr lang="tr-TR" altLang="tr-TR" sz="1600" dirty="0" err="1">
                <a:latin typeface="Arial" panose="020B0604020202020204" pitchFamily="34" charset="0"/>
                <a:cs typeface="Arial" panose="020B0604020202020204" pitchFamily="34" charset="0"/>
              </a:rPr>
              <a:t>Çalıştayı</a:t>
            </a:r>
            <a:r>
              <a:rPr lang="tr-TR" altLang="tr-TR" sz="1600" dirty="0">
                <a:latin typeface="Arial" panose="020B0604020202020204" pitchFamily="34" charset="0"/>
                <a:cs typeface="Arial" panose="020B0604020202020204" pitchFamily="34" charset="0"/>
              </a:rPr>
              <a:t/>
            </a:r>
            <a:br>
              <a:rPr lang="tr-TR" altLang="tr-TR" sz="1600" dirty="0">
                <a:latin typeface="Arial" panose="020B0604020202020204" pitchFamily="34" charset="0"/>
                <a:cs typeface="Arial" panose="020B0604020202020204" pitchFamily="34" charset="0"/>
              </a:rPr>
            </a:br>
            <a:r>
              <a:rPr lang="tr-TR" altLang="tr-TR" sz="1600" dirty="0">
                <a:latin typeface="Arial" panose="020B0604020202020204" pitchFamily="34" charset="0"/>
                <a:cs typeface="Arial" panose="020B0604020202020204" pitchFamily="34" charset="0"/>
              </a:rPr>
              <a:t>Kasım 2012 </a:t>
            </a:r>
            <a:r>
              <a:rPr lang="tr-TR" altLang="tr-TR"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«T.C. Ekonomi Bakanlığı, T.C. Sağlık   Bakanlığı destekleriyle.»</a:t>
            </a:r>
          </a:p>
        </p:txBody>
      </p:sp>
      <p:pic>
        <p:nvPicPr>
          <p:cNvPr id="23" name="Resim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280" y="576109"/>
            <a:ext cx="2304256" cy="1561252"/>
          </a:xfrm>
          <a:prstGeom prst="rect">
            <a:avLst/>
          </a:prstGeom>
        </p:spPr>
      </p:pic>
      <p:pic>
        <p:nvPicPr>
          <p:cNvPr id="24" name="Resim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46308">
            <a:off x="4318457" y="4964626"/>
            <a:ext cx="1748581" cy="1758887"/>
          </a:xfrm>
          <a:prstGeom prst="rect">
            <a:avLst/>
          </a:prstGeom>
        </p:spPr>
      </p:pic>
      <p:sp>
        <p:nvSpPr>
          <p:cNvPr id="25" name="object 7"/>
          <p:cNvSpPr/>
          <p:nvPr/>
        </p:nvSpPr>
        <p:spPr>
          <a:xfrm>
            <a:off x="4180056" y="2661372"/>
            <a:ext cx="2696200" cy="1811146"/>
          </a:xfrm>
          <a:custGeom>
            <a:avLst/>
            <a:gdLst/>
            <a:ahLst/>
            <a:cxnLst/>
            <a:rect l="l" t="t" r="r" b="b"/>
            <a:pathLst>
              <a:path w="3725545" h="2428875">
                <a:moveTo>
                  <a:pt x="3724986" y="0"/>
                </a:moveTo>
                <a:lnTo>
                  <a:pt x="190" y="118021"/>
                </a:lnTo>
                <a:lnTo>
                  <a:pt x="0" y="2082165"/>
                </a:lnTo>
                <a:lnTo>
                  <a:pt x="3217049" y="2428278"/>
                </a:lnTo>
                <a:lnTo>
                  <a:pt x="3724986" y="0"/>
                </a:lnTo>
                <a:close/>
              </a:path>
            </a:pathLst>
          </a:custGeom>
          <a:solidFill>
            <a:schemeClr val="accent5">
              <a:lumMod val="60000"/>
              <a:lumOff val="40000"/>
            </a:schemeClr>
          </a:solidFill>
        </p:spPr>
        <p:txBody>
          <a:bodyPr wrap="square" lIns="0" tIns="0" rIns="0" bIns="0" rtlCol="0"/>
          <a:lstStyle/>
          <a:p>
            <a:endParaRPr sz="1558"/>
          </a:p>
        </p:txBody>
      </p:sp>
      <p:pic>
        <p:nvPicPr>
          <p:cNvPr id="26" name="Resim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960">
            <a:off x="4461422" y="2897395"/>
            <a:ext cx="2036554" cy="1358763"/>
          </a:xfrm>
          <a:prstGeom prst="rect">
            <a:avLst/>
          </a:prstGeom>
        </p:spPr>
      </p:pic>
      <p:sp>
        <p:nvSpPr>
          <p:cNvPr id="27" name="object 8"/>
          <p:cNvSpPr/>
          <p:nvPr/>
        </p:nvSpPr>
        <p:spPr>
          <a:xfrm>
            <a:off x="3851920" y="2636912"/>
            <a:ext cx="3080013" cy="1835606"/>
          </a:xfrm>
          <a:custGeom>
            <a:avLst/>
            <a:gdLst/>
            <a:ahLst/>
            <a:cxnLst/>
            <a:rect l="l" t="t" r="r" b="b"/>
            <a:pathLst>
              <a:path w="3725545" h="2428875">
                <a:moveTo>
                  <a:pt x="190" y="118021"/>
                </a:moveTo>
                <a:lnTo>
                  <a:pt x="3724986" y="0"/>
                </a:lnTo>
                <a:lnTo>
                  <a:pt x="3217049" y="2428278"/>
                </a:lnTo>
                <a:lnTo>
                  <a:pt x="0" y="2082165"/>
                </a:lnTo>
                <a:lnTo>
                  <a:pt x="190" y="118021"/>
                </a:lnTo>
                <a:close/>
              </a:path>
            </a:pathLst>
          </a:custGeom>
          <a:ln w="34925">
            <a:solidFill>
              <a:srgbClr val="FFFFFF"/>
            </a:solidFill>
          </a:ln>
        </p:spPr>
        <p:txBody>
          <a:bodyPr wrap="square" lIns="0" tIns="0" rIns="0" bIns="0" rtlCol="0"/>
          <a:lstStyle/>
          <a:p>
            <a:endParaRPr sz="1558"/>
          </a:p>
        </p:txBody>
      </p:sp>
      <p:sp>
        <p:nvSpPr>
          <p:cNvPr id="28" name="object 8"/>
          <p:cNvSpPr/>
          <p:nvPr/>
        </p:nvSpPr>
        <p:spPr>
          <a:xfrm>
            <a:off x="4907446" y="260648"/>
            <a:ext cx="2933365" cy="2355592"/>
          </a:xfrm>
          <a:custGeom>
            <a:avLst/>
            <a:gdLst/>
            <a:ahLst/>
            <a:cxnLst/>
            <a:rect l="l" t="t" r="r" b="b"/>
            <a:pathLst>
              <a:path w="3725545" h="2428875">
                <a:moveTo>
                  <a:pt x="190" y="118021"/>
                </a:moveTo>
                <a:lnTo>
                  <a:pt x="3724986" y="0"/>
                </a:lnTo>
                <a:lnTo>
                  <a:pt x="3217049" y="2428278"/>
                </a:lnTo>
                <a:lnTo>
                  <a:pt x="0" y="2082165"/>
                </a:lnTo>
                <a:lnTo>
                  <a:pt x="190" y="118021"/>
                </a:lnTo>
                <a:close/>
              </a:path>
            </a:pathLst>
          </a:custGeom>
          <a:ln w="34925">
            <a:solidFill>
              <a:srgbClr val="FFFFFF"/>
            </a:solidFill>
          </a:ln>
        </p:spPr>
        <p:txBody>
          <a:bodyPr wrap="square" lIns="0" tIns="0" rIns="0" bIns="0" rtlCol="0"/>
          <a:lstStyle/>
          <a:p>
            <a:endParaRPr sz="1558"/>
          </a:p>
        </p:txBody>
      </p:sp>
    </p:spTree>
    <p:extLst>
      <p:ext uri="{BB962C8B-B14F-4D97-AF65-F5344CB8AC3E}">
        <p14:creationId xmlns:p14="http://schemas.microsoft.com/office/powerpoint/2010/main" val="2060181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92786" y="1"/>
            <a:ext cx="3707606" cy="6854153"/>
          </a:xfrm>
          <a:custGeom>
            <a:avLst/>
            <a:gdLst/>
            <a:ahLst/>
            <a:cxnLst/>
            <a:rect l="l" t="t" r="r" b="b"/>
            <a:pathLst>
              <a:path w="4284345" h="7920355">
                <a:moveTo>
                  <a:pt x="0" y="7919999"/>
                </a:moveTo>
                <a:lnTo>
                  <a:pt x="4284154" y="7919999"/>
                </a:lnTo>
                <a:lnTo>
                  <a:pt x="4284154" y="0"/>
                </a:lnTo>
                <a:lnTo>
                  <a:pt x="0" y="0"/>
                </a:lnTo>
                <a:lnTo>
                  <a:pt x="0" y="7919999"/>
                </a:lnTo>
                <a:close/>
              </a:path>
            </a:pathLst>
          </a:custGeom>
          <a:solidFill>
            <a:schemeClr val="bg2">
              <a:lumMod val="60000"/>
              <a:lumOff val="40000"/>
            </a:schemeClr>
          </a:solidFill>
        </p:spPr>
        <p:txBody>
          <a:bodyPr wrap="square" lIns="0" tIns="0" rIns="0" bIns="0" rtlCol="0"/>
          <a:lstStyle/>
          <a:p>
            <a:endParaRPr sz="1558"/>
          </a:p>
        </p:txBody>
      </p:sp>
      <p:sp>
        <p:nvSpPr>
          <p:cNvPr id="3" name="object 3"/>
          <p:cNvSpPr/>
          <p:nvPr/>
        </p:nvSpPr>
        <p:spPr>
          <a:xfrm>
            <a:off x="7956376" y="5615471"/>
            <a:ext cx="197277" cy="900662"/>
          </a:xfrm>
          <a:custGeom>
            <a:avLst/>
            <a:gdLst/>
            <a:ahLst/>
            <a:cxnLst/>
            <a:rect l="l" t="t" r="r" b="b"/>
            <a:pathLst>
              <a:path w="227965" h="1040765">
                <a:moveTo>
                  <a:pt x="227571" y="0"/>
                </a:moveTo>
                <a:lnTo>
                  <a:pt x="94183" y="0"/>
                </a:lnTo>
                <a:lnTo>
                  <a:pt x="39733" y="1471"/>
                </a:lnTo>
                <a:lnTo>
                  <a:pt x="11772" y="11769"/>
                </a:lnTo>
                <a:lnTo>
                  <a:pt x="1471" y="39722"/>
                </a:lnTo>
                <a:lnTo>
                  <a:pt x="0" y="94157"/>
                </a:lnTo>
                <a:lnTo>
                  <a:pt x="0" y="946302"/>
                </a:lnTo>
                <a:lnTo>
                  <a:pt x="1471" y="1000737"/>
                </a:lnTo>
                <a:lnTo>
                  <a:pt x="11772" y="1028690"/>
                </a:lnTo>
                <a:lnTo>
                  <a:pt x="39733" y="1038988"/>
                </a:lnTo>
                <a:lnTo>
                  <a:pt x="94183" y="1040460"/>
                </a:lnTo>
                <a:lnTo>
                  <a:pt x="227571" y="1040460"/>
                </a:lnTo>
                <a:lnTo>
                  <a:pt x="227571" y="0"/>
                </a:lnTo>
                <a:close/>
              </a:path>
            </a:pathLst>
          </a:custGeom>
          <a:solidFill>
            <a:srgbClr val="FFFFFF"/>
          </a:solidFill>
        </p:spPr>
        <p:txBody>
          <a:bodyPr wrap="square" lIns="0" tIns="0" rIns="0" bIns="0" rtlCol="0"/>
          <a:lstStyle/>
          <a:p>
            <a:endParaRPr sz="1558"/>
          </a:p>
        </p:txBody>
      </p:sp>
      <p:sp>
        <p:nvSpPr>
          <p:cNvPr id="7" name="object 7"/>
          <p:cNvSpPr/>
          <p:nvPr/>
        </p:nvSpPr>
        <p:spPr>
          <a:xfrm>
            <a:off x="3580219" y="4797152"/>
            <a:ext cx="3224029" cy="2101911"/>
          </a:xfrm>
          <a:custGeom>
            <a:avLst/>
            <a:gdLst/>
            <a:ahLst/>
            <a:cxnLst/>
            <a:rect l="l" t="t" r="r" b="b"/>
            <a:pathLst>
              <a:path w="3725545" h="2428875">
                <a:moveTo>
                  <a:pt x="3724986" y="0"/>
                </a:moveTo>
                <a:lnTo>
                  <a:pt x="190" y="118021"/>
                </a:lnTo>
                <a:lnTo>
                  <a:pt x="0" y="2082165"/>
                </a:lnTo>
                <a:lnTo>
                  <a:pt x="3217049" y="2428278"/>
                </a:lnTo>
                <a:lnTo>
                  <a:pt x="3724986" y="0"/>
                </a:lnTo>
                <a:close/>
              </a:path>
            </a:pathLst>
          </a:custGeom>
          <a:solidFill>
            <a:schemeClr val="bg2">
              <a:lumMod val="75000"/>
            </a:schemeClr>
          </a:solidFill>
        </p:spPr>
        <p:txBody>
          <a:bodyPr wrap="square" lIns="0" tIns="0" rIns="0" bIns="0" rtlCol="0"/>
          <a:lstStyle/>
          <a:p>
            <a:endParaRPr sz="1558"/>
          </a:p>
        </p:txBody>
      </p:sp>
      <p:sp>
        <p:nvSpPr>
          <p:cNvPr id="17" name="Unvan 16"/>
          <p:cNvSpPr>
            <a:spLocks noGrp="1"/>
          </p:cNvSpPr>
          <p:nvPr>
            <p:ph type="title"/>
          </p:nvPr>
        </p:nvSpPr>
        <p:spPr>
          <a:xfrm>
            <a:off x="130598" y="188640"/>
            <a:ext cx="4114624" cy="1143000"/>
          </a:xfrm>
        </p:spPr>
        <p:txBody>
          <a:bodyPr>
            <a:normAutofit fontScale="90000"/>
          </a:bodyPr>
          <a:lstStyle/>
          <a:p>
            <a:r>
              <a:rPr lang="tr-TR" altLang="tr-T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Uygulanan Proje ve Faaliyetler</a:t>
            </a: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endParaRPr lang="tr-TR" dirty="0"/>
          </a:p>
        </p:txBody>
      </p:sp>
      <p:sp>
        <p:nvSpPr>
          <p:cNvPr id="20" name="object 7"/>
          <p:cNvSpPr/>
          <p:nvPr/>
        </p:nvSpPr>
        <p:spPr>
          <a:xfrm>
            <a:off x="4909012" y="267761"/>
            <a:ext cx="2931798" cy="2369151"/>
          </a:xfrm>
          <a:custGeom>
            <a:avLst/>
            <a:gdLst/>
            <a:ahLst/>
            <a:cxnLst/>
            <a:rect l="l" t="t" r="r" b="b"/>
            <a:pathLst>
              <a:path w="3725545" h="2428875">
                <a:moveTo>
                  <a:pt x="3724986" y="0"/>
                </a:moveTo>
                <a:lnTo>
                  <a:pt x="190" y="118021"/>
                </a:lnTo>
                <a:lnTo>
                  <a:pt x="0" y="2082165"/>
                </a:lnTo>
                <a:lnTo>
                  <a:pt x="3217049" y="2428278"/>
                </a:lnTo>
                <a:lnTo>
                  <a:pt x="3724986" y="0"/>
                </a:lnTo>
                <a:close/>
              </a:path>
            </a:pathLst>
          </a:custGeom>
          <a:solidFill>
            <a:schemeClr val="bg2">
              <a:lumMod val="75000"/>
            </a:schemeClr>
          </a:solidFill>
        </p:spPr>
        <p:txBody>
          <a:bodyPr wrap="square" lIns="0" tIns="0" rIns="0" bIns="0" rtlCol="0"/>
          <a:lstStyle/>
          <a:p>
            <a:endParaRPr sz="1558"/>
          </a:p>
        </p:txBody>
      </p:sp>
      <p:sp>
        <p:nvSpPr>
          <p:cNvPr id="22" name="Dikdörtgen 21"/>
          <p:cNvSpPr/>
          <p:nvPr/>
        </p:nvSpPr>
        <p:spPr>
          <a:xfrm>
            <a:off x="467544" y="3443516"/>
            <a:ext cx="3543706" cy="1569660"/>
          </a:xfrm>
          <a:prstGeom prst="rect">
            <a:avLst/>
          </a:prstGeom>
        </p:spPr>
        <p:txBody>
          <a:bodyPr wrap="square">
            <a:spAutoFit/>
          </a:bodyPr>
          <a:lstStyle/>
          <a:p>
            <a:r>
              <a:rPr lang="tr-TR" altLang="tr-TR" sz="1600" dirty="0">
                <a:latin typeface="Arial" panose="020B0604020202020204" pitchFamily="34" charset="0"/>
                <a:cs typeface="Arial" panose="020B0604020202020204" pitchFamily="34" charset="0"/>
              </a:rPr>
              <a:t>Gençlere ve Kadınlara Yönelik Alternatif İş İmkanı: Gastronomi ve Dünya Mutfakları Meslek</a:t>
            </a:r>
            <a:br>
              <a:rPr lang="tr-TR" altLang="tr-TR" sz="1600" dirty="0">
                <a:latin typeface="Arial" panose="020B0604020202020204" pitchFamily="34" charset="0"/>
                <a:cs typeface="Arial" panose="020B0604020202020204" pitchFamily="34" charset="0"/>
              </a:rPr>
            </a:br>
            <a:r>
              <a:rPr lang="tr-TR" altLang="tr-TR" sz="1600" dirty="0">
                <a:latin typeface="Arial" panose="020B0604020202020204" pitchFamily="34" charset="0"/>
                <a:cs typeface="Arial" panose="020B0604020202020204" pitchFamily="34" charset="0"/>
              </a:rPr>
              <a:t>Temmuz 2015 </a:t>
            </a:r>
            <a:r>
              <a:rPr lang="tr-TR" altLang="tr-TR"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Ankara Kalkınma Ajansı, Keçiören Belediyesi </a:t>
            </a:r>
            <a:r>
              <a:rPr lang="tr-TR" altLang="tr-TR"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destekleriyle»</a:t>
            </a:r>
            <a:endParaRPr lang="tr-TR" altLang="tr-TR"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object 7"/>
          <p:cNvSpPr/>
          <p:nvPr/>
        </p:nvSpPr>
        <p:spPr>
          <a:xfrm>
            <a:off x="4180056" y="2661372"/>
            <a:ext cx="2696200" cy="1811146"/>
          </a:xfrm>
          <a:custGeom>
            <a:avLst/>
            <a:gdLst/>
            <a:ahLst/>
            <a:cxnLst/>
            <a:rect l="l" t="t" r="r" b="b"/>
            <a:pathLst>
              <a:path w="3725545" h="2428875">
                <a:moveTo>
                  <a:pt x="3724986" y="0"/>
                </a:moveTo>
                <a:lnTo>
                  <a:pt x="190" y="118021"/>
                </a:lnTo>
                <a:lnTo>
                  <a:pt x="0" y="2082165"/>
                </a:lnTo>
                <a:lnTo>
                  <a:pt x="3217049" y="2428278"/>
                </a:lnTo>
                <a:lnTo>
                  <a:pt x="3724986" y="0"/>
                </a:lnTo>
                <a:close/>
              </a:path>
            </a:pathLst>
          </a:custGeom>
          <a:solidFill>
            <a:schemeClr val="bg2">
              <a:lumMod val="75000"/>
            </a:schemeClr>
          </a:solidFill>
        </p:spPr>
        <p:txBody>
          <a:bodyPr wrap="square" lIns="0" tIns="0" rIns="0" bIns="0" rtlCol="0"/>
          <a:lstStyle/>
          <a:p>
            <a:endParaRPr sz="1558"/>
          </a:p>
        </p:txBody>
      </p:sp>
      <p:sp>
        <p:nvSpPr>
          <p:cNvPr id="4" name="Dikdörtgen 3"/>
          <p:cNvSpPr/>
          <p:nvPr/>
        </p:nvSpPr>
        <p:spPr>
          <a:xfrm>
            <a:off x="-36512" y="1358211"/>
            <a:ext cx="4572000" cy="1600438"/>
          </a:xfrm>
          <a:prstGeom prst="rect">
            <a:avLst/>
          </a:prstGeom>
        </p:spPr>
        <p:txBody>
          <a:bodyPr>
            <a:spAutoFit/>
          </a:bodyPr>
          <a:lstStyle/>
          <a:p>
            <a:r>
              <a:rPr lang="tr-TR" altLang="tr-TR" sz="1600" dirty="0">
                <a:latin typeface="Arial" panose="020B0604020202020204" pitchFamily="34" charset="0"/>
                <a:cs typeface="Arial" panose="020B0604020202020204" pitchFamily="34" charset="0"/>
              </a:rPr>
              <a:t>Türkiye-Irak Kürdistan Bölgesel Yönetimi Sağlık Turizmi İşbirliği </a:t>
            </a:r>
            <a:r>
              <a:rPr lang="tr-TR" altLang="tr-TR" sz="1600" dirty="0" err="1">
                <a:latin typeface="Arial" panose="020B0604020202020204" pitchFamily="34" charset="0"/>
                <a:cs typeface="Arial" panose="020B0604020202020204" pitchFamily="34" charset="0"/>
              </a:rPr>
              <a:t>Çalıştayı</a:t>
            </a:r>
            <a:r>
              <a:rPr lang="tr-TR" altLang="tr-TR" sz="1600" dirty="0">
                <a:latin typeface="Arial" panose="020B0604020202020204" pitchFamily="34" charset="0"/>
                <a:cs typeface="Arial" panose="020B0604020202020204" pitchFamily="34" charset="0"/>
              </a:rPr>
              <a:t> / Şubat 2013 </a:t>
            </a:r>
            <a:r>
              <a:rPr lang="tr-TR" altLang="tr-TR"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 C. Kültür ve Turizm Bakanlığı, T.C. Sağlık   Bakanlığı, T.C. Ekonomi Bakanlığı destekleriyle.»</a:t>
            </a:r>
          </a:p>
          <a:p>
            <a:pPr marL="285750" indent="-285750">
              <a:buFont typeface="Arial" panose="020B0604020202020204" pitchFamily="34" charset="0"/>
              <a:buChar char="•"/>
            </a:pPr>
            <a:endParaRPr lang="tr-TR" altLang="tr-TR" dirty="0">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18305">
            <a:off x="5465623" y="507904"/>
            <a:ext cx="1811449" cy="1811449"/>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2780928"/>
            <a:ext cx="2113862" cy="1407039"/>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88280">
            <a:off x="4051715" y="5054202"/>
            <a:ext cx="2094613" cy="1570960"/>
          </a:xfrm>
          <a:prstGeom prst="rect">
            <a:avLst/>
          </a:prstGeom>
        </p:spPr>
      </p:pic>
    </p:spTree>
    <p:extLst>
      <p:ext uri="{BB962C8B-B14F-4D97-AF65-F5344CB8AC3E}">
        <p14:creationId xmlns:p14="http://schemas.microsoft.com/office/powerpoint/2010/main" val="1080706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72906" y="1"/>
            <a:ext cx="3707606" cy="6854153"/>
          </a:xfrm>
          <a:custGeom>
            <a:avLst/>
            <a:gdLst/>
            <a:ahLst/>
            <a:cxnLst/>
            <a:rect l="l" t="t" r="r" b="b"/>
            <a:pathLst>
              <a:path w="4284345" h="7920355">
                <a:moveTo>
                  <a:pt x="0" y="7919999"/>
                </a:moveTo>
                <a:lnTo>
                  <a:pt x="4284154" y="7919999"/>
                </a:lnTo>
                <a:lnTo>
                  <a:pt x="4284154" y="0"/>
                </a:lnTo>
                <a:lnTo>
                  <a:pt x="0" y="0"/>
                </a:lnTo>
                <a:lnTo>
                  <a:pt x="0" y="7919999"/>
                </a:lnTo>
                <a:close/>
              </a:path>
            </a:pathLst>
          </a:custGeom>
          <a:solidFill>
            <a:schemeClr val="accent6">
              <a:lumMod val="75000"/>
            </a:schemeClr>
          </a:solidFill>
        </p:spPr>
        <p:txBody>
          <a:bodyPr wrap="square" lIns="0" tIns="0" rIns="0" bIns="0" rtlCol="0"/>
          <a:lstStyle/>
          <a:p>
            <a:endParaRPr sz="1558"/>
          </a:p>
        </p:txBody>
      </p:sp>
      <p:sp>
        <p:nvSpPr>
          <p:cNvPr id="7" name="object 7"/>
          <p:cNvSpPr/>
          <p:nvPr/>
        </p:nvSpPr>
        <p:spPr>
          <a:xfrm>
            <a:off x="5652120" y="4653136"/>
            <a:ext cx="3224029" cy="2101911"/>
          </a:xfrm>
          <a:custGeom>
            <a:avLst/>
            <a:gdLst/>
            <a:ahLst/>
            <a:cxnLst/>
            <a:rect l="l" t="t" r="r" b="b"/>
            <a:pathLst>
              <a:path w="3725545" h="2428875">
                <a:moveTo>
                  <a:pt x="3724986" y="0"/>
                </a:moveTo>
                <a:lnTo>
                  <a:pt x="190" y="118021"/>
                </a:lnTo>
                <a:lnTo>
                  <a:pt x="0" y="2082165"/>
                </a:lnTo>
                <a:lnTo>
                  <a:pt x="3217049" y="2428278"/>
                </a:lnTo>
                <a:lnTo>
                  <a:pt x="3724986" y="0"/>
                </a:lnTo>
                <a:close/>
              </a:path>
            </a:pathLst>
          </a:custGeom>
          <a:solidFill>
            <a:schemeClr val="accent5">
              <a:lumMod val="40000"/>
              <a:lumOff val="60000"/>
            </a:schemeClr>
          </a:solidFill>
        </p:spPr>
        <p:txBody>
          <a:bodyPr wrap="square" lIns="0" tIns="0" rIns="0" bIns="0" rtlCol="0"/>
          <a:lstStyle/>
          <a:p>
            <a:endParaRPr sz="1558"/>
          </a:p>
        </p:txBody>
      </p:sp>
      <p:sp>
        <p:nvSpPr>
          <p:cNvPr id="8" name="object 8"/>
          <p:cNvSpPr/>
          <p:nvPr/>
        </p:nvSpPr>
        <p:spPr>
          <a:xfrm>
            <a:off x="5668451" y="4639457"/>
            <a:ext cx="3224029" cy="2101911"/>
          </a:xfrm>
          <a:custGeom>
            <a:avLst/>
            <a:gdLst/>
            <a:ahLst/>
            <a:cxnLst/>
            <a:rect l="l" t="t" r="r" b="b"/>
            <a:pathLst>
              <a:path w="3725545" h="2428875">
                <a:moveTo>
                  <a:pt x="190" y="118021"/>
                </a:moveTo>
                <a:lnTo>
                  <a:pt x="3724986" y="0"/>
                </a:lnTo>
                <a:lnTo>
                  <a:pt x="3217049" y="2428278"/>
                </a:lnTo>
                <a:lnTo>
                  <a:pt x="0" y="2082165"/>
                </a:lnTo>
                <a:lnTo>
                  <a:pt x="190" y="118021"/>
                </a:lnTo>
                <a:close/>
              </a:path>
            </a:pathLst>
          </a:custGeom>
          <a:ln w="57175">
            <a:solidFill>
              <a:srgbClr val="FFFFFF"/>
            </a:solidFill>
          </a:ln>
        </p:spPr>
        <p:txBody>
          <a:bodyPr wrap="square" lIns="0" tIns="0" rIns="0" bIns="0" rtlCol="0"/>
          <a:lstStyle/>
          <a:p>
            <a:endParaRPr sz="1558"/>
          </a:p>
        </p:txBody>
      </p:sp>
      <p:sp>
        <p:nvSpPr>
          <p:cNvPr id="18" name="Metin kutusu 17"/>
          <p:cNvSpPr txBox="1"/>
          <p:nvPr/>
        </p:nvSpPr>
        <p:spPr>
          <a:xfrm>
            <a:off x="161764" y="363345"/>
            <a:ext cx="3816424" cy="677108"/>
          </a:xfrm>
          <a:prstGeom prst="rect">
            <a:avLst/>
          </a:prstGeom>
          <a:noFill/>
        </p:spPr>
        <p:txBody>
          <a:bodyPr wrap="square" rtlCol="0">
            <a:spAutoFit/>
          </a:bodyPr>
          <a:lstStyle/>
          <a:p>
            <a:r>
              <a:rPr lang="tr-TR" sz="2000" b="1" dirty="0" smtClean="0">
                <a:solidFill>
                  <a:schemeClr val="bg2">
                    <a:lumMod val="50000"/>
                  </a:schemeClr>
                </a:solidFill>
                <a:latin typeface="Arial" panose="020B0604020202020204" pitchFamily="34" charset="0"/>
                <a:cs typeface="Arial" panose="020B0604020202020204" pitchFamily="34" charset="0"/>
              </a:rPr>
              <a:t>Diğer Faaliyetler</a:t>
            </a:r>
            <a:endParaRPr lang="tr-TR" sz="2000" b="1" dirty="0">
              <a:solidFill>
                <a:schemeClr val="bg2">
                  <a:lumMod val="50000"/>
                </a:schemeClr>
              </a:solidFill>
              <a:latin typeface="Arial" panose="020B0604020202020204" pitchFamily="34" charset="0"/>
              <a:cs typeface="Arial" panose="020B0604020202020204" pitchFamily="34" charset="0"/>
            </a:endParaRPr>
          </a:p>
          <a:p>
            <a:endParaRPr lang="tr-TR" dirty="0"/>
          </a:p>
        </p:txBody>
      </p:sp>
      <p:sp>
        <p:nvSpPr>
          <p:cNvPr id="19" name="Dikdörtgen 18"/>
          <p:cNvSpPr/>
          <p:nvPr/>
        </p:nvSpPr>
        <p:spPr>
          <a:xfrm>
            <a:off x="161764" y="1232168"/>
            <a:ext cx="5490356" cy="5139869"/>
          </a:xfrm>
          <a:prstGeom prst="rect">
            <a:avLst/>
          </a:prstGeom>
        </p:spPr>
        <p:txBody>
          <a:bodyPr wrap="square">
            <a:spAutoFit/>
          </a:bodyPr>
          <a:lstStyle/>
          <a:p>
            <a:r>
              <a:rPr lang="tr-TR" sz="1600" b="1" dirty="0">
                <a:latin typeface="Arial" panose="020B0604020202020204" pitchFamily="34" charset="0"/>
                <a:cs typeface="Arial" panose="020B0604020202020204" pitchFamily="34" charset="0"/>
              </a:rPr>
              <a:t>Belirtilen eğitimler 1’den fazla olmak üzere verilmiştir</a:t>
            </a:r>
            <a:r>
              <a:rPr lang="tr-TR" sz="1600" dirty="0">
                <a:latin typeface="Arial" panose="020B0604020202020204" pitchFamily="34" charset="0"/>
                <a:cs typeface="Arial" panose="020B0604020202020204" pitchFamily="34" charset="0"/>
              </a:rPr>
              <a:t>.</a:t>
            </a:r>
          </a:p>
          <a:p>
            <a:endParaRPr lang="tr-T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a:latin typeface="Arial" panose="020B0604020202020204" pitchFamily="34" charset="0"/>
                <a:cs typeface="Arial" panose="020B0604020202020204" pitchFamily="34" charset="0"/>
              </a:rPr>
              <a:t>Sağlık Hukuku Eğitimi,</a:t>
            </a:r>
            <a:br>
              <a:rPr lang="tr-TR" sz="1600" dirty="0">
                <a:latin typeface="Arial" panose="020B0604020202020204" pitchFamily="34" charset="0"/>
                <a:cs typeface="Arial" panose="020B0604020202020204" pitchFamily="34" charset="0"/>
              </a:rPr>
            </a:br>
            <a:endParaRPr lang="tr-T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latin typeface="Arial" panose="020B0604020202020204" pitchFamily="34" charset="0"/>
                <a:cs typeface="Arial" panose="020B0604020202020204" pitchFamily="34" charset="0"/>
              </a:rPr>
              <a:t>Sağlık Turizmi ve Hastane Y</a:t>
            </a:r>
            <a:r>
              <a:rPr lang="en-US" sz="1600" dirty="0" err="1">
                <a:latin typeface="Arial" panose="020B0604020202020204" pitchFamily="34" charset="0"/>
                <a:cs typeface="Arial" panose="020B0604020202020204" pitchFamily="34" charset="0"/>
              </a:rPr>
              <a:t>öneticiliği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Sertifika</a:t>
            </a:r>
            <a:r>
              <a:rPr lang="en-US" sz="1600" dirty="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P</a:t>
            </a:r>
            <a:r>
              <a:rPr lang="en-US" sz="1600" dirty="0" err="1">
                <a:latin typeface="Arial" panose="020B0604020202020204" pitchFamily="34" charset="0"/>
                <a:cs typeface="Arial" panose="020B0604020202020204" pitchFamily="34" charset="0"/>
              </a:rPr>
              <a:t>rogramı</a:t>
            </a:r>
            <a:r>
              <a:rPr lang="tr-TR" sz="1600" dirty="0">
                <a:latin typeface="Arial" panose="020B0604020202020204" pitchFamily="34" charset="0"/>
                <a:cs typeface="Arial" panose="020B0604020202020204" pitchFamily="34" charset="0"/>
              </a:rPr>
              <a:t>,</a:t>
            </a:r>
            <a:br>
              <a:rPr lang="tr-TR"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a:latin typeface="Arial" panose="020B0604020202020204" pitchFamily="34" charset="0"/>
                <a:cs typeface="Arial" panose="020B0604020202020204" pitchFamily="34" charset="0"/>
              </a:rPr>
              <a:t>Mesleki ve Tıbbi İngilizce Dil Eğitimi, </a:t>
            </a:r>
            <a:br>
              <a:rPr lang="tr-TR" sz="1600" dirty="0">
                <a:latin typeface="Arial" panose="020B0604020202020204" pitchFamily="34" charset="0"/>
                <a:cs typeface="Arial" panose="020B0604020202020204" pitchFamily="34" charset="0"/>
              </a:rPr>
            </a:br>
            <a:endParaRPr lang="tr-T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a:latin typeface="Arial" panose="020B0604020202020204" pitchFamily="34" charset="0"/>
                <a:cs typeface="Arial" panose="020B0604020202020204" pitchFamily="34" charset="0"/>
              </a:rPr>
              <a:t>Uluslararası Ç</a:t>
            </a:r>
            <a:r>
              <a:rPr lang="en-US" sz="1600" dirty="0" err="1">
                <a:latin typeface="Arial" panose="020B0604020202020204" pitchFamily="34" charset="0"/>
                <a:cs typeface="Arial" panose="020B0604020202020204" pitchFamily="34" charset="0"/>
              </a:rPr>
              <a:t>alıştay</a:t>
            </a:r>
            <a:r>
              <a:rPr lang="tr-TR" sz="1600" dirty="0" err="1">
                <a:latin typeface="Arial" panose="020B0604020202020204" pitchFamily="34" charset="0"/>
                <a:cs typeface="Arial" panose="020B0604020202020204" pitchFamily="34" charset="0"/>
              </a:rPr>
              <a:t>lar</a:t>
            </a:r>
            <a:r>
              <a:rPr lang="tr-T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
            </a:r>
            <a:br>
              <a:rPr lang="tr-TR" sz="1600" dirty="0">
                <a:latin typeface="Arial" panose="020B0604020202020204" pitchFamily="34" charset="0"/>
                <a:cs typeface="Arial" panose="020B0604020202020204" pitchFamily="34" charset="0"/>
              </a:rPr>
            </a:br>
            <a:endParaRPr lang="tr-T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a:latin typeface="Arial" panose="020B0604020202020204" pitchFamily="34" charset="0"/>
                <a:cs typeface="Arial" panose="020B0604020202020204" pitchFamily="34" charset="0"/>
              </a:rPr>
              <a:t>Ulusal Sağlık Turizmi Makale Yarışması,</a:t>
            </a:r>
            <a:br>
              <a:rPr lang="tr-TR" sz="1600" dirty="0">
                <a:latin typeface="Arial" panose="020B0604020202020204" pitchFamily="34" charset="0"/>
                <a:cs typeface="Arial" panose="020B0604020202020204" pitchFamily="34" charset="0"/>
              </a:rPr>
            </a:br>
            <a:endParaRPr lang="tr-T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a:latin typeface="Arial" panose="020B0604020202020204" pitchFamily="34" charset="0"/>
                <a:cs typeface="Arial" panose="020B0604020202020204" pitchFamily="34" charset="0"/>
              </a:rPr>
              <a:t>Yurtiçi Kongre/Fuar Organizasyonları,</a:t>
            </a:r>
            <a:br>
              <a:rPr lang="tr-TR" sz="1600" dirty="0">
                <a:latin typeface="Arial" panose="020B0604020202020204" pitchFamily="34" charset="0"/>
                <a:cs typeface="Arial" panose="020B0604020202020204" pitchFamily="34" charset="0"/>
              </a:rPr>
            </a:br>
            <a:endParaRPr lang="tr-T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sz="1600" dirty="0">
                <a:latin typeface="Arial" panose="020B0604020202020204" pitchFamily="34" charset="0"/>
                <a:cs typeface="Arial" panose="020B0604020202020204" pitchFamily="34" charset="0"/>
              </a:rPr>
              <a:t>Yurtdışı Kongre/Fuar Organizasyonları olarak </a:t>
            </a:r>
            <a:endParaRPr lang="tr-TR" sz="1600" dirty="0" smtClean="0">
              <a:latin typeface="Arial" panose="020B0604020202020204" pitchFamily="34" charset="0"/>
              <a:cs typeface="Arial" panose="020B0604020202020204" pitchFamily="34" charset="0"/>
            </a:endParaRPr>
          </a:p>
          <a:p>
            <a:r>
              <a:rPr lang="tr-TR" sz="1600" dirty="0">
                <a:latin typeface="Arial" panose="020B0604020202020204" pitchFamily="34" charset="0"/>
                <a:cs typeface="Arial" panose="020B0604020202020204" pitchFamily="34" charset="0"/>
              </a:rPr>
              <a:t> </a:t>
            </a:r>
            <a:r>
              <a:rPr lang="tr-TR" sz="1600" dirty="0" smtClean="0">
                <a:latin typeface="Arial" panose="020B0604020202020204" pitchFamily="34" charset="0"/>
                <a:cs typeface="Arial" panose="020B0604020202020204" pitchFamily="34" charset="0"/>
              </a:rPr>
              <a:t>     sıralanmaktadır</a:t>
            </a:r>
            <a:r>
              <a:rPr lang="tr-TR" sz="1600" dirty="0">
                <a:latin typeface="Arial" panose="020B0604020202020204" pitchFamily="34" charset="0"/>
                <a:cs typeface="Arial" panose="020B0604020202020204" pitchFamily="34" charset="0"/>
              </a:rPr>
              <a:t>.</a:t>
            </a:r>
          </a:p>
          <a:p>
            <a:endParaRPr lang="tr-T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tr-T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«Engelsiz </a:t>
            </a:r>
            <a:r>
              <a:rPr lang="tr-T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Sağlık Turizmi ile Yeni </a:t>
            </a:r>
            <a:r>
              <a:rPr lang="tr-T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Hayatlar» </a:t>
            </a:r>
            <a:r>
              <a:rPr lang="tr-TR" sz="1600" dirty="0">
                <a:latin typeface="Arial" panose="020B0604020202020204" pitchFamily="34" charset="0"/>
                <a:cs typeface="Arial" panose="020B0604020202020204" pitchFamily="34" charset="0"/>
              </a:rPr>
              <a:t>Projesi </a:t>
            </a:r>
            <a:r>
              <a:rPr lang="tr-TR" sz="1600" dirty="0" smtClean="0">
                <a:latin typeface="Arial" panose="020B0604020202020204" pitchFamily="34" charset="0"/>
                <a:cs typeface="Arial" panose="020B0604020202020204" pitchFamily="34" charset="0"/>
              </a:rPr>
              <a:t>aktif </a:t>
            </a:r>
            <a:r>
              <a:rPr lang="tr-TR" sz="1600" dirty="0">
                <a:latin typeface="Arial" panose="020B0604020202020204" pitchFamily="34" charset="0"/>
                <a:cs typeface="Arial" panose="020B0604020202020204" pitchFamily="34" charset="0"/>
              </a:rPr>
              <a:t>olarak yürütülen son projedir.</a:t>
            </a:r>
          </a:p>
        </p:txBody>
      </p:sp>
      <p:sp>
        <p:nvSpPr>
          <p:cNvPr id="20" name="object 7"/>
          <p:cNvSpPr/>
          <p:nvPr/>
        </p:nvSpPr>
        <p:spPr>
          <a:xfrm>
            <a:off x="5714694" y="461209"/>
            <a:ext cx="3224029" cy="2101911"/>
          </a:xfrm>
          <a:custGeom>
            <a:avLst/>
            <a:gdLst/>
            <a:ahLst/>
            <a:cxnLst/>
            <a:rect l="l" t="t" r="r" b="b"/>
            <a:pathLst>
              <a:path w="3725545" h="2428875">
                <a:moveTo>
                  <a:pt x="3724986" y="0"/>
                </a:moveTo>
                <a:lnTo>
                  <a:pt x="190" y="118021"/>
                </a:lnTo>
                <a:lnTo>
                  <a:pt x="0" y="2082165"/>
                </a:lnTo>
                <a:lnTo>
                  <a:pt x="3217049" y="2428278"/>
                </a:lnTo>
                <a:lnTo>
                  <a:pt x="3724986" y="0"/>
                </a:lnTo>
                <a:close/>
              </a:path>
            </a:pathLst>
          </a:custGeom>
          <a:solidFill>
            <a:schemeClr val="accent6">
              <a:lumMod val="60000"/>
              <a:lumOff val="40000"/>
            </a:schemeClr>
          </a:solidFill>
        </p:spPr>
        <p:txBody>
          <a:bodyPr wrap="square" lIns="0" tIns="0" rIns="0" bIns="0" rtlCol="0"/>
          <a:lstStyle/>
          <a:p>
            <a:endParaRPr sz="1558"/>
          </a:p>
        </p:txBody>
      </p:sp>
      <p:pic>
        <p:nvPicPr>
          <p:cNvPr id="21" name="Resim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686511"/>
            <a:ext cx="2178793" cy="1452529"/>
          </a:xfrm>
          <a:prstGeom prst="rect">
            <a:avLst/>
          </a:prstGeom>
        </p:spPr>
      </p:pic>
      <p:pic>
        <p:nvPicPr>
          <p:cNvPr id="22" name="Resim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9164" y="2788422"/>
            <a:ext cx="1994258" cy="1329505"/>
          </a:xfrm>
          <a:prstGeom prst="rect">
            <a:avLst/>
          </a:prstGeom>
        </p:spPr>
      </p:pic>
      <p:pic>
        <p:nvPicPr>
          <p:cNvPr id="23" name="Resim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8124" y="4886207"/>
            <a:ext cx="2430100" cy="1347601"/>
          </a:xfrm>
          <a:prstGeom prst="rect">
            <a:avLst/>
          </a:prstGeom>
        </p:spPr>
      </p:pic>
    </p:spTree>
    <p:extLst>
      <p:ext uri="{BB962C8B-B14F-4D97-AF65-F5344CB8AC3E}">
        <p14:creationId xmlns:p14="http://schemas.microsoft.com/office/powerpoint/2010/main" val="4185489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3968" y="1"/>
            <a:ext cx="3707606" cy="6854153"/>
          </a:xfrm>
          <a:custGeom>
            <a:avLst/>
            <a:gdLst/>
            <a:ahLst/>
            <a:cxnLst/>
            <a:rect l="l" t="t" r="r" b="b"/>
            <a:pathLst>
              <a:path w="4284345" h="7920355">
                <a:moveTo>
                  <a:pt x="0" y="7919999"/>
                </a:moveTo>
                <a:lnTo>
                  <a:pt x="4284154" y="7919999"/>
                </a:lnTo>
                <a:lnTo>
                  <a:pt x="4284154" y="0"/>
                </a:lnTo>
                <a:lnTo>
                  <a:pt x="0" y="0"/>
                </a:lnTo>
                <a:lnTo>
                  <a:pt x="0" y="7919999"/>
                </a:lnTo>
                <a:close/>
              </a:path>
            </a:pathLst>
          </a:custGeom>
          <a:solidFill>
            <a:srgbClr val="F68B1E"/>
          </a:solidFill>
        </p:spPr>
        <p:txBody>
          <a:bodyPr wrap="square" lIns="0" tIns="0" rIns="0" bIns="0" rtlCol="0"/>
          <a:lstStyle/>
          <a:p>
            <a:endParaRPr sz="1558"/>
          </a:p>
        </p:txBody>
      </p:sp>
      <p:sp>
        <p:nvSpPr>
          <p:cNvPr id="3" name="object 3"/>
          <p:cNvSpPr/>
          <p:nvPr/>
        </p:nvSpPr>
        <p:spPr>
          <a:xfrm>
            <a:off x="7831107" y="5615471"/>
            <a:ext cx="197277" cy="900662"/>
          </a:xfrm>
          <a:custGeom>
            <a:avLst/>
            <a:gdLst/>
            <a:ahLst/>
            <a:cxnLst/>
            <a:rect l="l" t="t" r="r" b="b"/>
            <a:pathLst>
              <a:path w="227965" h="1040765">
                <a:moveTo>
                  <a:pt x="227571" y="0"/>
                </a:moveTo>
                <a:lnTo>
                  <a:pt x="94183" y="0"/>
                </a:lnTo>
                <a:lnTo>
                  <a:pt x="39733" y="1471"/>
                </a:lnTo>
                <a:lnTo>
                  <a:pt x="11772" y="11769"/>
                </a:lnTo>
                <a:lnTo>
                  <a:pt x="1471" y="39722"/>
                </a:lnTo>
                <a:lnTo>
                  <a:pt x="0" y="94157"/>
                </a:lnTo>
                <a:lnTo>
                  <a:pt x="0" y="946302"/>
                </a:lnTo>
                <a:lnTo>
                  <a:pt x="1471" y="1000737"/>
                </a:lnTo>
                <a:lnTo>
                  <a:pt x="11772" y="1028690"/>
                </a:lnTo>
                <a:lnTo>
                  <a:pt x="39733" y="1038988"/>
                </a:lnTo>
                <a:lnTo>
                  <a:pt x="94183" y="1040460"/>
                </a:lnTo>
                <a:lnTo>
                  <a:pt x="227571" y="1040460"/>
                </a:lnTo>
                <a:lnTo>
                  <a:pt x="227571" y="0"/>
                </a:lnTo>
                <a:close/>
              </a:path>
            </a:pathLst>
          </a:custGeom>
          <a:solidFill>
            <a:srgbClr val="FFFFFF"/>
          </a:solidFill>
        </p:spPr>
        <p:txBody>
          <a:bodyPr wrap="square" lIns="0" tIns="0" rIns="0" bIns="0" rtlCol="0"/>
          <a:lstStyle/>
          <a:p>
            <a:endParaRPr sz="1558"/>
          </a:p>
        </p:txBody>
      </p:sp>
      <p:sp>
        <p:nvSpPr>
          <p:cNvPr id="7" name="object 7"/>
          <p:cNvSpPr/>
          <p:nvPr/>
        </p:nvSpPr>
        <p:spPr>
          <a:xfrm>
            <a:off x="4424519" y="2984331"/>
            <a:ext cx="3224029" cy="2101911"/>
          </a:xfrm>
          <a:custGeom>
            <a:avLst/>
            <a:gdLst/>
            <a:ahLst/>
            <a:cxnLst/>
            <a:rect l="l" t="t" r="r" b="b"/>
            <a:pathLst>
              <a:path w="3725545" h="2428875">
                <a:moveTo>
                  <a:pt x="3724986" y="0"/>
                </a:moveTo>
                <a:lnTo>
                  <a:pt x="190" y="118021"/>
                </a:lnTo>
                <a:lnTo>
                  <a:pt x="0" y="2082165"/>
                </a:lnTo>
                <a:lnTo>
                  <a:pt x="3217049" y="2428278"/>
                </a:lnTo>
                <a:lnTo>
                  <a:pt x="3724986" y="0"/>
                </a:lnTo>
                <a:close/>
              </a:path>
            </a:pathLst>
          </a:custGeom>
          <a:solidFill>
            <a:srgbClr val="41AD49"/>
          </a:solidFill>
        </p:spPr>
        <p:txBody>
          <a:bodyPr wrap="square" lIns="0" tIns="0" rIns="0" bIns="0" rtlCol="0"/>
          <a:lstStyle/>
          <a:p>
            <a:endParaRPr sz="1558"/>
          </a:p>
        </p:txBody>
      </p:sp>
      <p:sp>
        <p:nvSpPr>
          <p:cNvPr id="8" name="object 8"/>
          <p:cNvSpPr/>
          <p:nvPr/>
        </p:nvSpPr>
        <p:spPr>
          <a:xfrm>
            <a:off x="4451003" y="2985507"/>
            <a:ext cx="3224029" cy="2101911"/>
          </a:xfrm>
          <a:custGeom>
            <a:avLst/>
            <a:gdLst/>
            <a:ahLst/>
            <a:cxnLst/>
            <a:rect l="l" t="t" r="r" b="b"/>
            <a:pathLst>
              <a:path w="3725545" h="2428875">
                <a:moveTo>
                  <a:pt x="190" y="118021"/>
                </a:moveTo>
                <a:lnTo>
                  <a:pt x="3724986" y="0"/>
                </a:lnTo>
                <a:lnTo>
                  <a:pt x="3217049" y="2428278"/>
                </a:lnTo>
                <a:lnTo>
                  <a:pt x="0" y="2082165"/>
                </a:lnTo>
                <a:lnTo>
                  <a:pt x="190" y="118021"/>
                </a:lnTo>
                <a:close/>
              </a:path>
            </a:pathLst>
          </a:custGeom>
          <a:ln w="57175">
            <a:solidFill>
              <a:srgbClr val="FFFFFF"/>
            </a:solidFill>
          </a:ln>
        </p:spPr>
        <p:txBody>
          <a:bodyPr wrap="square" lIns="0" tIns="0" rIns="0" bIns="0" rtlCol="0"/>
          <a:lstStyle/>
          <a:p>
            <a:endParaRPr sz="1558"/>
          </a:p>
        </p:txBody>
      </p:sp>
      <p:sp>
        <p:nvSpPr>
          <p:cNvPr id="12" name="object 12"/>
          <p:cNvSpPr txBox="1">
            <a:spLocks noGrp="1"/>
          </p:cNvSpPr>
          <p:nvPr>
            <p:ph type="title"/>
          </p:nvPr>
        </p:nvSpPr>
        <p:spPr>
          <a:xfrm>
            <a:off x="1619672" y="233886"/>
            <a:ext cx="7193777" cy="984885"/>
          </a:xfrm>
          <a:prstGeom prst="rect">
            <a:avLst/>
          </a:prstGeom>
        </p:spPr>
        <p:txBody>
          <a:bodyPr vert="horz" wrap="square" lIns="0" tIns="0" rIns="0" bIns="0" rtlCol="0" anchor="ctr">
            <a:spAutoFit/>
          </a:bodyPr>
          <a:lstStyle/>
          <a:p>
            <a:pPr marL="10991"/>
            <a:r>
              <a:rPr lang="tr-TR" sz="3200" spc="-216" dirty="0" smtClean="0">
                <a:solidFill>
                  <a:srgbClr val="F7931D"/>
                </a:solidFill>
                <a:latin typeface="Arial" panose="020B0604020202020204" pitchFamily="34" charset="0"/>
                <a:cs typeface="Arial" panose="020B0604020202020204" pitchFamily="34" charset="0"/>
              </a:rPr>
              <a:t>Afyon Kocatepe  </a:t>
            </a:r>
            <a:r>
              <a:rPr lang="tr-TR" sz="3200" spc="-216" dirty="0" smtClean="0">
                <a:solidFill>
                  <a:srgbClr val="92D050"/>
                </a:solidFill>
                <a:latin typeface="Arial" panose="020B0604020202020204" pitchFamily="34" charset="0"/>
                <a:cs typeface="Arial" panose="020B0604020202020204" pitchFamily="34" charset="0"/>
              </a:rPr>
              <a:t>Üniversitesi </a:t>
            </a:r>
            <a:br>
              <a:rPr lang="tr-TR" sz="3200" spc="-216" dirty="0" smtClean="0">
                <a:solidFill>
                  <a:srgbClr val="92D050"/>
                </a:solidFill>
                <a:latin typeface="Arial" panose="020B0604020202020204" pitchFamily="34" charset="0"/>
                <a:cs typeface="Arial" panose="020B0604020202020204" pitchFamily="34" charset="0"/>
              </a:rPr>
            </a:br>
            <a:r>
              <a:rPr lang="tr-TR" sz="3200" spc="-216" dirty="0" smtClean="0">
                <a:solidFill>
                  <a:srgbClr val="F7931D"/>
                </a:solidFill>
                <a:latin typeface="Arial" panose="020B0604020202020204" pitchFamily="34" charset="0"/>
                <a:cs typeface="Arial" panose="020B0604020202020204" pitchFamily="34" charset="0"/>
              </a:rPr>
              <a:t>Turizm Fakültesi  </a:t>
            </a:r>
            <a:r>
              <a:rPr lang="tr-TR" sz="3200" spc="-216" dirty="0" smtClean="0">
                <a:solidFill>
                  <a:srgbClr val="92D050"/>
                </a:solidFill>
                <a:latin typeface="Arial" panose="020B0604020202020204" pitchFamily="34" charset="0"/>
                <a:cs typeface="Arial" panose="020B0604020202020204" pitchFamily="34" charset="0"/>
              </a:rPr>
              <a:t>Eş Başvuran</a:t>
            </a:r>
            <a:endParaRPr sz="3200" dirty="0">
              <a:solidFill>
                <a:srgbClr val="92D050"/>
              </a:solidFill>
              <a:latin typeface="Arial" panose="020B0604020202020204" pitchFamily="34" charset="0"/>
              <a:cs typeface="Arial" panose="020B0604020202020204" pitchFamily="34" charset="0"/>
            </a:endParaRPr>
          </a:p>
        </p:txBody>
      </p:sp>
      <p:pic>
        <p:nvPicPr>
          <p:cNvPr id="18" name="Resim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3356992"/>
            <a:ext cx="1296144" cy="1296144"/>
          </a:xfrm>
          <a:prstGeom prst="rect">
            <a:avLst/>
          </a:prstGeom>
        </p:spPr>
      </p:pic>
      <p:sp>
        <p:nvSpPr>
          <p:cNvPr id="19" name="Dikdörtgen 18"/>
          <p:cNvSpPr/>
          <p:nvPr/>
        </p:nvSpPr>
        <p:spPr>
          <a:xfrm>
            <a:off x="17002" y="1404973"/>
            <a:ext cx="4572000" cy="5262979"/>
          </a:xfrm>
          <a:prstGeom prst="rect">
            <a:avLst/>
          </a:prstGeom>
        </p:spPr>
        <p:txBody>
          <a:bodyPr>
            <a:spAutoFit/>
          </a:bodyPr>
          <a:lstStyle/>
          <a:p>
            <a:r>
              <a:rPr lang="tr-TR" altLang="tr-TR" sz="1600" dirty="0">
                <a:latin typeface="Arial" panose="020B0604020202020204" pitchFamily="34" charset="0"/>
                <a:cs typeface="Arial" panose="020B0604020202020204" pitchFamily="34" charset="0"/>
              </a:rPr>
              <a:t>Proje eş başvuran ve destekçisi olan fakülte; bünyesinde lisans düzeyinde eğitim ve öğretim faaliyetlerini sürdüren fakültelerden birisidir. Gelişmiş alt yapısı ile öğrencilerine hizmet sunmaktadır.</a:t>
            </a:r>
          </a:p>
          <a:p>
            <a:endParaRPr lang="tr-TR" altLang="tr-TR" sz="1600" dirty="0">
              <a:latin typeface="Arial" panose="020B0604020202020204" pitchFamily="34" charset="0"/>
              <a:cs typeface="Arial" panose="020B0604020202020204" pitchFamily="34" charset="0"/>
            </a:endParaRPr>
          </a:p>
          <a:p>
            <a:r>
              <a:rPr lang="tr-TR" altLang="tr-TR" sz="1600" dirty="0">
                <a:latin typeface="Arial" panose="020B0604020202020204" pitchFamily="34" charset="0"/>
                <a:cs typeface="Arial" panose="020B0604020202020204" pitchFamily="34" charset="0"/>
              </a:rPr>
              <a:t>Türkiye Sağlık Turizmi Derneği ve Afyon Kocatepe Üniversitesi arasındaki ilişki 7 yıldır düzenlenen «Uluslararası Sağlık Turizmi Kongresi» ortak çalışmalarına dayanır. </a:t>
            </a:r>
          </a:p>
          <a:p>
            <a:endParaRPr lang="tr-TR" altLang="tr-TR" sz="1600" dirty="0">
              <a:latin typeface="Arial" panose="020B0604020202020204" pitchFamily="34" charset="0"/>
              <a:cs typeface="Arial" panose="020B0604020202020204" pitchFamily="34" charset="0"/>
            </a:endParaRPr>
          </a:p>
          <a:p>
            <a:r>
              <a:rPr lang="tr-TR" altLang="tr-TR" sz="1600" dirty="0">
                <a:latin typeface="Arial" panose="020B0604020202020204" pitchFamily="34" charset="0"/>
                <a:cs typeface="Arial" panose="020B0604020202020204" pitchFamily="34" charset="0"/>
              </a:rPr>
              <a:t>Proje kapsamında gerçekleştirilecek olan akademik tabanlı çalışmalar ve eğitmen konusunda yönlendirme, staj programlarının gerçekleşmesi noktasında destek çalışması yapılması planlanmaktadır. </a:t>
            </a:r>
          </a:p>
          <a:p>
            <a:r>
              <a:rPr lang="tr-TR" altLang="tr-TR" sz="1600" dirty="0">
                <a:latin typeface="Arial" panose="020B0604020202020204" pitchFamily="34" charset="0"/>
                <a:cs typeface="Arial" panose="020B0604020202020204" pitchFamily="34" charset="0"/>
              </a:rPr>
              <a:t>Afyon Kocatepe Üniversitesi Turizm Fakültesi’nin akademik yönünün, projenin eğitim ayağını destekleyeceği düşünülmektedir, genel olarak fakülte ile salt olarak bu yönlü işbirliği gerçekleştirilmesi düşünülmektedir. </a:t>
            </a:r>
          </a:p>
        </p:txBody>
      </p:sp>
    </p:spTree>
    <p:extLst>
      <p:ext uri="{BB962C8B-B14F-4D97-AF65-F5344CB8AC3E}">
        <p14:creationId xmlns:p14="http://schemas.microsoft.com/office/powerpoint/2010/main" val="1332593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 design slid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tegral">
  <a:themeElements>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06B6EB-8CCB-429C-9D3B-EA09378A39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4941</TotalTime>
  <Words>1273</Words>
  <Application>Microsoft Office PowerPoint</Application>
  <PresentationFormat>Ekran Gösterisi (4:3)</PresentationFormat>
  <Paragraphs>177</Paragraphs>
  <Slides>21</Slides>
  <Notes>1</Notes>
  <HiddenSlides>0</HiddenSlides>
  <MMClips>0</MMClips>
  <ScaleCrop>false</ScaleCrop>
  <HeadingPairs>
    <vt:vector size="6" baseType="variant">
      <vt:variant>
        <vt:lpstr>Kullanılan Yazı Tipleri</vt:lpstr>
      </vt:variant>
      <vt:variant>
        <vt:i4>11</vt:i4>
      </vt:variant>
      <vt:variant>
        <vt:lpstr>Tema</vt:lpstr>
      </vt:variant>
      <vt:variant>
        <vt:i4>2</vt:i4>
      </vt:variant>
      <vt:variant>
        <vt:lpstr>Slayt Başlıkları</vt:lpstr>
      </vt:variant>
      <vt:variant>
        <vt:i4>21</vt:i4>
      </vt:variant>
    </vt:vector>
  </HeadingPairs>
  <TitlesOfParts>
    <vt:vector size="34" baseType="lpstr">
      <vt:lpstr>굴림</vt:lpstr>
      <vt:lpstr>Arial</vt:lpstr>
      <vt:lpstr>Bookman Old Style</vt:lpstr>
      <vt:lpstr>Calibri</vt:lpstr>
      <vt:lpstr>Garamond</vt:lpstr>
      <vt:lpstr>Palatino Linotype</vt:lpstr>
      <vt:lpstr>Times New Roman</vt:lpstr>
      <vt:lpstr>Trebuchet MS</vt:lpstr>
      <vt:lpstr>Tw Cen MT</vt:lpstr>
      <vt:lpstr>Tw Cen MT Condensed</vt:lpstr>
      <vt:lpstr>Wingdings 3</vt:lpstr>
      <vt:lpstr>Business design slide</vt:lpstr>
      <vt:lpstr>Entegral</vt:lpstr>
      <vt:lpstr>PowerPoint Sunusu</vt:lpstr>
      <vt:lpstr>Engelsiz Sağlık Turizmi ile Yeni Hayatlar</vt:lpstr>
      <vt:lpstr>PowerPoint Sunusu</vt:lpstr>
      <vt:lpstr>PowerPoint Sunusu</vt:lpstr>
      <vt:lpstr>PowerPoint Sunusu</vt:lpstr>
      <vt:lpstr>Uygulanan Proje ve Faaliyetler </vt:lpstr>
      <vt:lpstr>Uygulanan Proje ve Faaliyetler </vt:lpstr>
      <vt:lpstr>PowerPoint Sunusu</vt:lpstr>
      <vt:lpstr>Afyon Kocatepe  Üniversitesi  Turizm Fakültesi  Eş Başvuran</vt:lpstr>
      <vt:lpstr> Engelsiz Sağlık Turizmi ile Yeni Hayatlar                  Projesi’nde Sizde Yerinizi Alın!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Engelsiz Sağlık Turizmi ile Yeni Hayatlar</dc:title>
  <dc:creator>Duygu Demir</dc:creator>
  <cp:keywords/>
  <cp:lastModifiedBy>Duygu Demir</cp:lastModifiedBy>
  <cp:revision>112</cp:revision>
  <dcterms:created xsi:type="dcterms:W3CDTF">2016-11-28T07:31:54Z</dcterms:created>
  <dcterms:modified xsi:type="dcterms:W3CDTF">2017-01-11T22:23:53Z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TC103853789990</vt:lpwstr>
  </property>
</Properties>
</file>